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4"/>
  </p:notesMasterIdLst>
  <p:handoutMasterIdLst>
    <p:handoutMasterId r:id="rId15"/>
  </p:handoutMasterIdLst>
  <p:sldIdLst>
    <p:sldId id="2145708123" r:id="rId5"/>
    <p:sldId id="2145708131" r:id="rId6"/>
    <p:sldId id="2145708132" r:id="rId7"/>
    <p:sldId id="2145708133" r:id="rId8"/>
    <p:sldId id="2145708134" r:id="rId9"/>
    <p:sldId id="2145708135" r:id="rId10"/>
    <p:sldId id="2145708136" r:id="rId11"/>
    <p:sldId id="2145708138" r:id="rId12"/>
    <p:sldId id="214570813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472C4"/>
    <a:srgbClr val="1F497D"/>
    <a:srgbClr val="F68D36"/>
    <a:srgbClr val="C00000"/>
    <a:srgbClr val="000000"/>
    <a:srgbClr val="EF2D69"/>
    <a:srgbClr val="8FAADC"/>
    <a:srgbClr val="A9D18E"/>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BC6FA-042B-445B-B651-7CCE590E4771}" v="6" dt="2025-02-07T13:04:50.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24" autoAdjust="0"/>
  </p:normalViewPr>
  <p:slideViewPr>
    <p:cSldViewPr snapToGrid="0">
      <p:cViewPr varScale="1">
        <p:scale>
          <a:sx n="91" d="100"/>
          <a:sy n="91" d="100"/>
        </p:scale>
        <p:origin x="131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PRINGUET 623" userId="71a8c50c-6535-4e4f-9e39-45e9ebdf96a6" providerId="ADAL" clId="{5E9BC6FA-042B-445B-B651-7CCE590E4771}"/>
    <pc:docChg chg="undo custSel delSld modSld">
      <pc:chgData name="Thomas PRINGUET 623" userId="71a8c50c-6535-4e4f-9e39-45e9ebdf96a6" providerId="ADAL" clId="{5E9BC6FA-042B-445B-B651-7CCE590E4771}" dt="2025-02-07T13:05:11.493" v="331" actId="1076"/>
      <pc:docMkLst>
        <pc:docMk/>
      </pc:docMkLst>
      <pc:sldChg chg="del">
        <pc:chgData name="Thomas PRINGUET 623" userId="71a8c50c-6535-4e4f-9e39-45e9ebdf96a6" providerId="ADAL" clId="{5E9BC6FA-042B-445B-B651-7CCE590E4771}" dt="2025-01-28T08:44:16.126" v="0" actId="47"/>
        <pc:sldMkLst>
          <pc:docMk/>
          <pc:sldMk cId="3873235324" sldId="12431"/>
        </pc:sldMkLst>
      </pc:sldChg>
      <pc:sldChg chg="del">
        <pc:chgData name="Thomas PRINGUET 623" userId="71a8c50c-6535-4e4f-9e39-45e9ebdf96a6" providerId="ADAL" clId="{5E9BC6FA-042B-445B-B651-7CCE590E4771}" dt="2025-01-28T08:53:13.241" v="90" actId="2696"/>
        <pc:sldMkLst>
          <pc:docMk/>
          <pc:sldMk cId="1782956876" sldId="2145708130"/>
        </pc:sldMkLst>
      </pc:sldChg>
      <pc:sldChg chg="modSp mod">
        <pc:chgData name="Thomas PRINGUET 623" userId="71a8c50c-6535-4e4f-9e39-45e9ebdf96a6" providerId="ADAL" clId="{5E9BC6FA-042B-445B-B651-7CCE590E4771}" dt="2025-02-07T13:04:08.250" v="323" actId="113"/>
        <pc:sldMkLst>
          <pc:docMk/>
          <pc:sldMk cId="3997816952" sldId="2145708135"/>
        </pc:sldMkLst>
        <pc:spChg chg="mod">
          <ac:chgData name="Thomas PRINGUET 623" userId="71a8c50c-6535-4e4f-9e39-45e9ebdf96a6" providerId="ADAL" clId="{5E9BC6FA-042B-445B-B651-7CCE590E4771}" dt="2025-02-07T13:04:08.250" v="323" actId="113"/>
          <ac:spMkLst>
            <pc:docMk/>
            <pc:sldMk cId="3997816952" sldId="2145708135"/>
            <ac:spMk id="5" creationId="{AD5ABC08-4D5D-ADE2-9B76-50D39FAB84E3}"/>
          </ac:spMkLst>
        </pc:spChg>
      </pc:sldChg>
      <pc:sldChg chg="addSp delSp modSp mod modNotesTx">
        <pc:chgData name="Thomas PRINGUET 623" userId="71a8c50c-6535-4e4f-9e39-45e9ebdf96a6" providerId="ADAL" clId="{5E9BC6FA-042B-445B-B651-7CCE590E4771}" dt="2025-02-07T13:05:11.493" v="331" actId="1076"/>
        <pc:sldMkLst>
          <pc:docMk/>
          <pc:sldMk cId="839415541" sldId="2145708136"/>
        </pc:sldMkLst>
        <pc:spChg chg="mod">
          <ac:chgData name="Thomas PRINGUET 623" userId="71a8c50c-6535-4e4f-9e39-45e9ebdf96a6" providerId="ADAL" clId="{5E9BC6FA-042B-445B-B651-7CCE590E4771}" dt="2025-02-07T12:02:40.525" v="239" actId="113"/>
          <ac:spMkLst>
            <pc:docMk/>
            <pc:sldMk cId="839415541" sldId="2145708136"/>
            <ac:spMk id="3" creationId="{BAE3FA37-7AA9-4995-9FA5-B43FDA9B7A31}"/>
          </ac:spMkLst>
        </pc:spChg>
        <pc:spChg chg="add del">
          <ac:chgData name="Thomas PRINGUET 623" userId="71a8c50c-6535-4e4f-9e39-45e9ebdf96a6" providerId="ADAL" clId="{5E9BC6FA-042B-445B-B651-7CCE590E4771}" dt="2025-01-28T08:47:22.792" v="2" actId="11529"/>
          <ac:spMkLst>
            <pc:docMk/>
            <pc:sldMk cId="839415541" sldId="2145708136"/>
            <ac:spMk id="4" creationId="{C96C59DF-E2F4-A523-E1B0-390437AE1258}"/>
          </ac:spMkLst>
        </pc:spChg>
        <pc:spChg chg="add mod">
          <ac:chgData name="Thomas PRINGUET 623" userId="71a8c50c-6535-4e4f-9e39-45e9ebdf96a6" providerId="ADAL" clId="{5E9BC6FA-042B-445B-B651-7CCE590E4771}" dt="2025-02-07T12:03:17.973" v="243" actId="571"/>
          <ac:spMkLst>
            <pc:docMk/>
            <pc:sldMk cId="839415541" sldId="2145708136"/>
            <ac:spMk id="4" creationId="{F8685AC3-6C78-139F-696D-247306C74A92}"/>
          </ac:spMkLst>
        </pc:spChg>
        <pc:spChg chg="add del">
          <ac:chgData name="Thomas PRINGUET 623" userId="71a8c50c-6535-4e4f-9e39-45e9ebdf96a6" providerId="ADAL" clId="{5E9BC6FA-042B-445B-B651-7CCE590E4771}" dt="2025-01-28T08:47:42.634" v="4" actId="11529"/>
          <ac:spMkLst>
            <pc:docMk/>
            <pc:sldMk cId="839415541" sldId="2145708136"/>
            <ac:spMk id="5" creationId="{A7AF3159-3EC6-1CE0-A810-C2F6721C9418}"/>
          </ac:spMkLst>
        </pc:spChg>
        <pc:spChg chg="add mod">
          <ac:chgData name="Thomas PRINGUET 623" userId="71a8c50c-6535-4e4f-9e39-45e9ebdf96a6" providerId="ADAL" clId="{5E9BC6FA-042B-445B-B651-7CCE590E4771}" dt="2025-02-07T13:04:50.048" v="327" actId="571"/>
          <ac:spMkLst>
            <pc:docMk/>
            <pc:sldMk cId="839415541" sldId="2145708136"/>
            <ac:spMk id="5" creationId="{A7B399BC-24BC-A717-F3AE-33F33DAB3872}"/>
          </ac:spMkLst>
        </pc:spChg>
        <pc:spChg chg="add mod ord">
          <ac:chgData name="Thomas PRINGUET 623" userId="71a8c50c-6535-4e4f-9e39-45e9ebdf96a6" providerId="ADAL" clId="{5E9BC6FA-042B-445B-B651-7CCE590E4771}" dt="2025-02-07T13:05:11.493" v="331" actId="1076"/>
          <ac:spMkLst>
            <pc:docMk/>
            <pc:sldMk cId="839415541" sldId="2145708136"/>
            <ac:spMk id="6" creationId="{963488A3-0102-BF1E-FF58-549B9D341E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19794EF-2519-A4EE-FA98-F11903F888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EF1AA7A-9133-E6C8-599C-495489D27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765CE5-96A1-4B0A-8FB9-34CCCD133F49}" type="datetimeFigureOut">
              <a:rPr lang="fr-FR" smtClean="0"/>
              <a:t>07/02/2025</a:t>
            </a:fld>
            <a:endParaRPr lang="fr-FR"/>
          </a:p>
        </p:txBody>
      </p:sp>
      <p:sp>
        <p:nvSpPr>
          <p:cNvPr id="4" name="Espace réservé du pied de page 3">
            <a:extLst>
              <a:ext uri="{FF2B5EF4-FFF2-40B4-BE49-F238E27FC236}">
                <a16:creationId xmlns:a16="http://schemas.microsoft.com/office/drawing/2014/main" id="{91FF5A82-7943-CE84-6134-8AA6738996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9E85F05-5F04-358F-36C4-D4DE7BE04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34409A-5C5F-48C2-83A8-21594E111B7F}" type="slidenum">
              <a:rPr lang="fr-FR" smtClean="0"/>
              <a:t>‹N°›</a:t>
            </a:fld>
            <a:endParaRPr lang="fr-FR"/>
          </a:p>
        </p:txBody>
      </p:sp>
    </p:spTree>
    <p:extLst>
      <p:ext uri="{BB962C8B-B14F-4D97-AF65-F5344CB8AC3E}">
        <p14:creationId xmlns:p14="http://schemas.microsoft.com/office/powerpoint/2010/main" val="94424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105EF-BC1B-4D19-817E-4E74A45BA73A}" type="datetimeFigureOut">
              <a:rPr lang="fr-FR" smtClean="0"/>
              <a:t>07/02/2025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EECA4-C425-421F-951D-8F4CCCA61209}" type="slidenum">
              <a:rPr lang="fr-FR" smtClean="0"/>
              <a:t>‹N°›</a:t>
            </a:fld>
            <a:endParaRPr lang="fr-FR"/>
          </a:p>
        </p:txBody>
      </p:sp>
    </p:spTree>
    <p:extLst>
      <p:ext uri="{BB962C8B-B14F-4D97-AF65-F5344CB8AC3E}">
        <p14:creationId xmlns:p14="http://schemas.microsoft.com/office/powerpoint/2010/main" val="157282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1EECA4-C425-421F-951D-8F4CCCA61209}" type="slidenum">
              <a:rPr lang="fr-FR" smtClean="0"/>
              <a:t>2</a:t>
            </a:fld>
            <a:endParaRPr lang="fr-FR"/>
          </a:p>
        </p:txBody>
      </p:sp>
    </p:spTree>
    <p:extLst>
      <p:ext uri="{BB962C8B-B14F-4D97-AF65-F5344CB8AC3E}">
        <p14:creationId xmlns:p14="http://schemas.microsoft.com/office/powerpoint/2010/main" val="28064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A1EECA4-C425-421F-951D-8F4CCCA61209}" type="slidenum">
              <a:rPr lang="fr-FR" smtClean="0"/>
              <a:t>3</a:t>
            </a:fld>
            <a:endParaRPr lang="fr-FR"/>
          </a:p>
        </p:txBody>
      </p:sp>
    </p:spTree>
    <p:extLst>
      <p:ext uri="{BB962C8B-B14F-4D97-AF65-F5344CB8AC3E}">
        <p14:creationId xmlns:p14="http://schemas.microsoft.com/office/powerpoint/2010/main" val="58253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1EECA4-C425-421F-951D-8F4CCCA61209}" type="slidenum">
              <a:rPr lang="fr-FR" smtClean="0"/>
              <a:t>5</a:t>
            </a:fld>
            <a:endParaRPr lang="fr-FR"/>
          </a:p>
        </p:txBody>
      </p:sp>
    </p:spTree>
    <p:extLst>
      <p:ext uri="{BB962C8B-B14F-4D97-AF65-F5344CB8AC3E}">
        <p14:creationId xmlns:p14="http://schemas.microsoft.com/office/powerpoint/2010/main" val="313107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cible à terme est d’utiliser EXCLUSIVEMENT le code confidentiel Windows Hello pour ouvrir la session Windows sur le poste de travail.</a:t>
            </a:r>
          </a:p>
          <a:p>
            <a:r>
              <a:rPr lang="fr-FR" dirty="0"/>
              <a:t>Le mot de passe Windows sera toujours nécessaire pour s’authentifier sur des applications telles que le VPN checkpoint ou Jabber par exemple.</a:t>
            </a:r>
          </a:p>
          <a:p>
            <a:r>
              <a:rPr lang="fr-FR" dirty="0"/>
              <a:t>Windows Hello ne sera pas activé sur les postes partagés tels que les postes des accueils.</a:t>
            </a:r>
          </a:p>
        </p:txBody>
      </p:sp>
      <p:sp>
        <p:nvSpPr>
          <p:cNvPr id="4" name="Espace réservé du numéro de diapositive 3"/>
          <p:cNvSpPr>
            <a:spLocks noGrp="1"/>
          </p:cNvSpPr>
          <p:nvPr>
            <p:ph type="sldNum" sz="quarter" idx="5"/>
          </p:nvPr>
        </p:nvSpPr>
        <p:spPr/>
        <p:txBody>
          <a:bodyPr/>
          <a:lstStyle/>
          <a:p>
            <a:fld id="{CA1EECA4-C425-421F-951D-8F4CCCA61209}" type="slidenum">
              <a:rPr lang="fr-FR" smtClean="0"/>
              <a:t>6</a:t>
            </a:fld>
            <a:endParaRPr lang="fr-FR"/>
          </a:p>
        </p:txBody>
      </p:sp>
    </p:spTree>
    <p:extLst>
      <p:ext uri="{BB962C8B-B14F-4D97-AF65-F5344CB8AC3E}">
        <p14:creationId xmlns:p14="http://schemas.microsoft.com/office/powerpoint/2010/main" val="213582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p>
        </p:txBody>
      </p:sp>
      <p:sp>
        <p:nvSpPr>
          <p:cNvPr id="4" name="Espace réservé du numéro de diapositive 3"/>
          <p:cNvSpPr>
            <a:spLocks noGrp="1"/>
          </p:cNvSpPr>
          <p:nvPr>
            <p:ph type="sldNum" sz="quarter" idx="5"/>
          </p:nvPr>
        </p:nvSpPr>
        <p:spPr/>
        <p:txBody>
          <a:bodyPr/>
          <a:lstStyle/>
          <a:p>
            <a:fld id="{CA1EECA4-C425-421F-951D-8F4CCCA61209}" type="slidenum">
              <a:rPr lang="fr-FR" smtClean="0"/>
              <a:t>7</a:t>
            </a:fld>
            <a:endParaRPr lang="fr-FR"/>
          </a:p>
        </p:txBody>
      </p:sp>
    </p:spTree>
    <p:extLst>
      <p:ext uri="{BB962C8B-B14F-4D97-AF65-F5344CB8AC3E}">
        <p14:creationId xmlns:p14="http://schemas.microsoft.com/office/powerpoint/2010/main" val="50108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1EECA4-C425-421F-951D-8F4CCCA61209}" type="slidenum">
              <a:rPr lang="fr-FR" smtClean="0"/>
              <a:t>8</a:t>
            </a:fld>
            <a:endParaRPr lang="fr-FR"/>
          </a:p>
        </p:txBody>
      </p:sp>
    </p:spTree>
    <p:extLst>
      <p:ext uri="{BB962C8B-B14F-4D97-AF65-F5344CB8AC3E}">
        <p14:creationId xmlns:p14="http://schemas.microsoft.com/office/powerpoint/2010/main" val="147739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Sécurité et confidentialités des données MFA </a:t>
            </a:r>
          </a:p>
          <a:p>
            <a:pPr marL="171450" indent="-171450">
              <a:buFont typeface="Arial" panose="020B0604020202020204" pitchFamily="34" charset="0"/>
              <a:buChar char="•"/>
            </a:pPr>
            <a:r>
              <a:rPr lang="fr-FR"/>
              <a:t>Stockées </a:t>
            </a:r>
            <a:r>
              <a:rPr lang="fr-FR" dirty="0"/>
              <a:t>sur Azure Entra (accessible par la DSI uniquement)</a:t>
            </a:r>
          </a:p>
          <a:p>
            <a:pPr marL="171450" indent="-171450">
              <a:buFont typeface="Arial" panose="020B0604020202020204" pitchFamily="34" charset="0"/>
              <a:buChar char="•"/>
            </a:pPr>
            <a:r>
              <a:rPr lang="fr-FR" dirty="0"/>
              <a:t>Uniquement accessibles aux administrateurs informatiques Azure Entra de la DSI</a:t>
            </a:r>
          </a:p>
          <a:p>
            <a:pPr marL="171450" indent="-171450">
              <a:buFont typeface="Arial" panose="020B0604020202020204" pitchFamily="34" charset="0"/>
              <a:buChar char="•"/>
            </a:pPr>
            <a:r>
              <a:rPr lang="fr-FR" dirty="0"/>
              <a:t>Consultables et modifiables par l’utilisateur</a:t>
            </a:r>
          </a:p>
          <a:p>
            <a:pPr marL="171450" indent="-171450">
              <a:buFont typeface="Arial" panose="020B0604020202020204" pitchFamily="34" charset="0"/>
              <a:buChar char="•"/>
            </a:pPr>
            <a:r>
              <a:rPr lang="fr-FR" dirty="0"/>
              <a:t>Sur l’écran de sécurité du compte Microsoft de l’utilisateur</a:t>
            </a:r>
          </a:p>
          <a:p>
            <a:endParaRPr lang="fr-FR" dirty="0"/>
          </a:p>
        </p:txBody>
      </p:sp>
      <p:sp>
        <p:nvSpPr>
          <p:cNvPr id="4" name="Espace réservé du numéro de diapositive 3"/>
          <p:cNvSpPr>
            <a:spLocks noGrp="1"/>
          </p:cNvSpPr>
          <p:nvPr>
            <p:ph type="sldNum" sz="quarter" idx="5"/>
          </p:nvPr>
        </p:nvSpPr>
        <p:spPr/>
        <p:txBody>
          <a:bodyPr/>
          <a:lstStyle/>
          <a:p>
            <a:fld id="{CA1EECA4-C425-421F-951D-8F4CCCA61209}" type="slidenum">
              <a:rPr lang="fr-FR" smtClean="0"/>
              <a:t>9</a:t>
            </a:fld>
            <a:endParaRPr lang="fr-FR"/>
          </a:p>
        </p:txBody>
      </p:sp>
    </p:spTree>
    <p:extLst>
      <p:ext uri="{BB962C8B-B14F-4D97-AF65-F5344CB8AC3E}">
        <p14:creationId xmlns:p14="http://schemas.microsoft.com/office/powerpoint/2010/main" val="2306056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400" y="2132857"/>
            <a:ext cx="8240299" cy="1470025"/>
          </a:xfrm>
        </p:spPr>
        <p:txBody>
          <a:bodyPr vert="horz" lIns="91440" tIns="45720" rIns="91440" bIns="45720" rtlCol="0" anchor="ctr" anchorCtr="0">
            <a:noAutofit/>
          </a:bodyPr>
          <a:lstStyle>
            <a:lvl1pPr algn="r">
              <a:defRPr lang="fr-FR" sz="4800" b="0" cap="all" baseline="0">
                <a:solidFill>
                  <a:schemeClr val="tx2"/>
                </a:solidFill>
              </a:defRPr>
            </a:lvl1pPr>
          </a:lstStyle>
          <a:p>
            <a:pPr lvl="0"/>
            <a:r>
              <a:rPr kumimoji="0" lang="fr-FR"/>
              <a:t>Modifiez le style du titre</a:t>
            </a:r>
          </a:p>
        </p:txBody>
      </p:sp>
      <p:sp>
        <p:nvSpPr>
          <p:cNvPr id="3" name="Subtitle 2"/>
          <p:cNvSpPr>
            <a:spLocks noGrp="1"/>
          </p:cNvSpPr>
          <p:nvPr>
            <p:ph type="subTitle" idx="1" hasCustomPrompt="1"/>
          </p:nvPr>
        </p:nvSpPr>
        <p:spPr>
          <a:xfrm>
            <a:off x="5283200" y="4038600"/>
            <a:ext cx="6363371" cy="990600"/>
          </a:xfrm>
        </p:spPr>
        <p:txBody>
          <a:bodyPr anchor="ctr">
            <a:normAutofit/>
          </a:bodyPr>
          <a:lstStyle>
            <a:lvl1pPr marL="0" indent="0" algn="r" eaLnBrk="1" latinLnBrk="0" hangingPunct="1">
              <a:buNone/>
              <a:defRPr kumimoji="0" lang="fr-FR" sz="2400" b="0" i="0">
                <a:solidFill>
                  <a:schemeClr val="tx1"/>
                </a:solidFill>
                <a:latin typeface="+mn-lt"/>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a:t>Modifier le style des sous-titres du masque</a:t>
            </a:r>
          </a:p>
        </p:txBody>
      </p:sp>
      <p:pic>
        <p:nvPicPr>
          <p:cNvPr id="6" name="Image 5" descr="Une image contenant texte&#10;&#10;Description générée automatiquement">
            <a:extLst>
              <a:ext uri="{FF2B5EF4-FFF2-40B4-BE49-F238E27FC236}">
                <a16:creationId xmlns:a16="http://schemas.microsoft.com/office/drawing/2014/main" id="{C68EB6CE-9311-46A2-B0BF-008C3D057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58" y="0"/>
            <a:ext cx="1877568" cy="6858000"/>
          </a:xfrm>
          <a:prstGeom prst="rect">
            <a:avLst/>
          </a:prstGeom>
        </p:spPr>
      </p:pic>
      <p:sp>
        <p:nvSpPr>
          <p:cNvPr id="9" name="ZoneTexte 8">
            <a:extLst>
              <a:ext uri="{FF2B5EF4-FFF2-40B4-BE49-F238E27FC236}">
                <a16:creationId xmlns:a16="http://schemas.microsoft.com/office/drawing/2014/main" id="{87F96076-849F-4133-8FBE-42BAFC47650A}"/>
              </a:ext>
            </a:extLst>
          </p:cNvPr>
          <p:cNvSpPr txBox="1"/>
          <p:nvPr userDrawn="1"/>
        </p:nvSpPr>
        <p:spPr>
          <a:xfrm>
            <a:off x="7851228" y="6183854"/>
            <a:ext cx="3795343" cy="307777"/>
          </a:xfrm>
          <a:prstGeom prst="rect">
            <a:avLst/>
          </a:prstGeom>
          <a:noFill/>
        </p:spPr>
        <p:txBody>
          <a:bodyPr wrap="square" rtlCol="0">
            <a:spAutoFit/>
          </a:bodyPr>
          <a:lstStyle/>
          <a:p>
            <a:pPr algn="r"/>
            <a:r>
              <a:rPr kumimoji="0" lang="fr-FR" sz="1400" b="1" i="0" kern="1200">
                <a:solidFill>
                  <a:schemeClr val="tx2"/>
                </a:solidFill>
                <a:latin typeface="+mn-lt"/>
                <a:ea typeface="+mn-ea"/>
                <a:cs typeface="+mn-cs"/>
              </a:rPr>
              <a:t>Direction des Systèmes d’Information - CNAF</a:t>
            </a:r>
          </a:p>
        </p:txBody>
      </p:sp>
    </p:spTree>
    <p:extLst>
      <p:ext uri="{BB962C8B-B14F-4D97-AF65-F5344CB8AC3E}">
        <p14:creationId xmlns:p14="http://schemas.microsoft.com/office/powerpoint/2010/main" val="292409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907D3-155D-47F0-9243-132EAB1C55D8}"/>
              </a:ext>
            </a:extLst>
          </p:cNvPr>
          <p:cNvSpPr>
            <a:spLocks noGrp="1"/>
          </p:cNvSpPr>
          <p:nvPr>
            <p:ph type="title" hasCustomPrompt="1"/>
          </p:nvPr>
        </p:nvSpPr>
        <p:spPr>
          <a:xfrm>
            <a:off x="4003296" y="2677302"/>
            <a:ext cx="4976744" cy="1143000"/>
          </a:xfrm>
        </p:spPr>
        <p:txBody>
          <a:bodyPr/>
          <a:lstStyle>
            <a:lvl1pPr>
              <a:defRPr>
                <a:solidFill>
                  <a:schemeClr val="tx2"/>
                </a:solidFill>
              </a:defRPr>
            </a:lvl1pPr>
          </a:lstStyle>
          <a:p>
            <a:r>
              <a:rPr lang="fr-FR"/>
              <a:t>SLIDE INTERCALAIRE</a:t>
            </a:r>
          </a:p>
        </p:txBody>
      </p:sp>
      <p:sp>
        <p:nvSpPr>
          <p:cNvPr id="3" name="Espace réservé du numéro de diapositive 2">
            <a:extLst>
              <a:ext uri="{FF2B5EF4-FFF2-40B4-BE49-F238E27FC236}">
                <a16:creationId xmlns:a16="http://schemas.microsoft.com/office/drawing/2014/main" id="{B55D4254-6C89-4EAE-A097-AEF9D5A1361A}"/>
              </a:ext>
            </a:extLst>
          </p:cNvPr>
          <p:cNvSpPr>
            <a:spLocks noGrp="1"/>
          </p:cNvSpPr>
          <p:nvPr>
            <p:ph type="sldNum" sz="quarter" idx="10"/>
          </p:nvPr>
        </p:nvSpPr>
        <p:spPr>
          <a:xfrm>
            <a:off x="11425166" y="6405068"/>
            <a:ext cx="409014" cy="365125"/>
          </a:xfrm>
        </p:spPr>
        <p:txBody>
          <a:bodyPr/>
          <a:lstStyle/>
          <a:p>
            <a:fld id="{33D6E5A2-EC83-451F-A719-9AC1370DD5CF}" type="slidenum">
              <a:rPr lang="fr-FR" smtClean="0"/>
              <a:pPr/>
              <a:t>‹N°›</a:t>
            </a:fld>
            <a:endParaRPr kumimoji="0" lang="fr-FR"/>
          </a:p>
        </p:txBody>
      </p:sp>
      <p:pic>
        <p:nvPicPr>
          <p:cNvPr id="12" name="Image 11" descr="Une image contenant texte&#10;&#10;Description générée automatiquement">
            <a:extLst>
              <a:ext uri="{FF2B5EF4-FFF2-40B4-BE49-F238E27FC236}">
                <a16:creationId xmlns:a16="http://schemas.microsoft.com/office/drawing/2014/main" id="{0DD4D2B3-919F-4132-8A77-0506112DB1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4697"/>
            <a:ext cx="1223404" cy="4468605"/>
          </a:xfrm>
          <a:prstGeom prst="rect">
            <a:avLst/>
          </a:prstGeom>
        </p:spPr>
      </p:pic>
      <p:grpSp>
        <p:nvGrpSpPr>
          <p:cNvPr id="7" name="Group 1">
            <a:extLst>
              <a:ext uri="{FF2B5EF4-FFF2-40B4-BE49-F238E27FC236}">
                <a16:creationId xmlns:a16="http://schemas.microsoft.com/office/drawing/2014/main" id="{C9F444D9-77B1-4C24-BCC1-E2DF495A470E}"/>
              </a:ext>
            </a:extLst>
          </p:cNvPr>
          <p:cNvGrpSpPr/>
          <p:nvPr userDrawn="1"/>
        </p:nvGrpSpPr>
        <p:grpSpPr>
          <a:xfrm>
            <a:off x="12015424" y="-3784"/>
            <a:ext cx="176576" cy="6861784"/>
            <a:chOff x="53263" y="0"/>
            <a:chExt cx="176576" cy="6861784"/>
          </a:xfrm>
        </p:grpSpPr>
        <p:sp>
          <p:nvSpPr>
            <p:cNvPr id="8" name="Rectangle 7">
              <a:extLst>
                <a:ext uri="{FF2B5EF4-FFF2-40B4-BE49-F238E27FC236}">
                  <a16:creationId xmlns:a16="http://schemas.microsoft.com/office/drawing/2014/main" id="{97B40594-6B2A-4EC4-8D83-51A276838BB1}"/>
                </a:ext>
              </a:extLst>
            </p:cNvPr>
            <p:cNvSpPr/>
            <p:nvPr userDrawn="1"/>
          </p:nvSpPr>
          <p:spPr>
            <a:xfrm>
              <a:off x="53263" y="3796484"/>
              <a:ext cx="176576" cy="2742429"/>
            </a:xfrm>
            <a:prstGeom prst="rect">
              <a:avLst/>
            </a:prstGeom>
            <a:solidFill>
              <a:srgbClr val="1F497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9" name="Rectangle 8">
              <a:extLst>
                <a:ext uri="{FF2B5EF4-FFF2-40B4-BE49-F238E27FC236}">
                  <a16:creationId xmlns:a16="http://schemas.microsoft.com/office/drawing/2014/main" id="{68655C15-716B-4A19-93A6-713712E09BD3}"/>
                </a:ext>
              </a:extLst>
            </p:cNvPr>
            <p:cNvSpPr/>
            <p:nvPr userDrawn="1"/>
          </p:nvSpPr>
          <p:spPr>
            <a:xfrm>
              <a:off x="53263" y="0"/>
              <a:ext cx="176576" cy="914400"/>
            </a:xfrm>
            <a:prstGeom prst="rect">
              <a:avLst/>
            </a:prstGeom>
            <a:solidFill>
              <a:srgbClr val="C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10" name="Rectangle 9">
              <a:extLst>
                <a:ext uri="{FF2B5EF4-FFF2-40B4-BE49-F238E27FC236}">
                  <a16:creationId xmlns:a16="http://schemas.microsoft.com/office/drawing/2014/main" id="{FA1E752B-2AD3-4631-8885-1D467771016F}"/>
                </a:ext>
              </a:extLst>
            </p:cNvPr>
            <p:cNvSpPr/>
            <p:nvPr userDrawn="1"/>
          </p:nvSpPr>
          <p:spPr>
            <a:xfrm>
              <a:off x="53263" y="914400"/>
              <a:ext cx="176576" cy="1595470"/>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11" name="Rectangle 10">
              <a:extLst>
                <a:ext uri="{FF2B5EF4-FFF2-40B4-BE49-F238E27FC236}">
                  <a16:creationId xmlns:a16="http://schemas.microsoft.com/office/drawing/2014/main" id="{679D4CC0-B4EA-4909-ACD6-5F0A1706D3C8}"/>
                </a:ext>
              </a:extLst>
            </p:cNvPr>
            <p:cNvSpPr/>
            <p:nvPr userDrawn="1"/>
          </p:nvSpPr>
          <p:spPr>
            <a:xfrm>
              <a:off x="53263" y="2509870"/>
              <a:ext cx="176576" cy="1286614"/>
            </a:xfrm>
            <a:prstGeom prst="rect">
              <a:avLst/>
            </a:prstGeom>
            <a:solidFill>
              <a:srgbClr val="F68D3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13" name="Rectangle 12">
              <a:extLst>
                <a:ext uri="{FF2B5EF4-FFF2-40B4-BE49-F238E27FC236}">
                  <a16:creationId xmlns:a16="http://schemas.microsoft.com/office/drawing/2014/main" id="{48F4A8C6-8F17-417E-BD4E-C1C553AF2D27}"/>
                </a:ext>
              </a:extLst>
            </p:cNvPr>
            <p:cNvSpPr/>
            <p:nvPr userDrawn="1"/>
          </p:nvSpPr>
          <p:spPr>
            <a:xfrm>
              <a:off x="53263" y="6792881"/>
              <a:ext cx="176576" cy="68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pic>
          <p:nvPicPr>
            <p:cNvPr id="15" name="Picture 2" descr="logo cnaf - Enfance et Musique">
              <a:extLst>
                <a:ext uri="{FF2B5EF4-FFF2-40B4-BE49-F238E27FC236}">
                  <a16:creationId xmlns:a16="http://schemas.microsoft.com/office/drawing/2014/main" id="{DD3A6F2D-7223-4348-AA96-FA8DA366EF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51" y="6543568"/>
              <a:ext cx="176400" cy="24465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ZoneTexte 3">
            <a:extLst>
              <a:ext uri="{FF2B5EF4-FFF2-40B4-BE49-F238E27FC236}">
                <a16:creationId xmlns:a16="http://schemas.microsoft.com/office/drawing/2014/main" id="{16B58D3B-560F-8689-BD07-B3D4472920CD}"/>
              </a:ext>
            </a:extLst>
          </p:cNvPr>
          <p:cNvSpPr txBox="1"/>
          <p:nvPr userDrawn="1"/>
        </p:nvSpPr>
        <p:spPr>
          <a:xfrm>
            <a:off x="124838" y="6534539"/>
            <a:ext cx="2867743" cy="261610"/>
          </a:xfrm>
          <a:prstGeom prst="rect">
            <a:avLst/>
          </a:prstGeom>
          <a:noFill/>
        </p:spPr>
        <p:txBody>
          <a:bodyPr wrap="square" rtlCol="0">
            <a:spAutoFit/>
          </a:bodyPr>
          <a:lstStyle/>
          <a:p>
            <a:pPr algn="l"/>
            <a:r>
              <a:rPr lang="fr-FR" sz="1100" b="1">
                <a:solidFill>
                  <a:schemeClr val="bg1">
                    <a:lumMod val="65000"/>
                  </a:schemeClr>
                </a:solidFill>
              </a:rPr>
              <a:t>Direction des Systèmes d’Information - CNAF</a:t>
            </a:r>
          </a:p>
        </p:txBody>
      </p:sp>
    </p:spTree>
    <p:extLst>
      <p:ext uri="{BB962C8B-B14F-4D97-AF65-F5344CB8AC3E}">
        <p14:creationId xmlns:p14="http://schemas.microsoft.com/office/powerpoint/2010/main" val="245951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C2661278-D226-4703-9DCB-931160E8E234}"/>
              </a:ext>
            </a:extLst>
          </p:cNvPr>
          <p:cNvGraphicFramePr>
            <a:graphicFrameLocks noChangeAspect="1"/>
          </p:cNvGraphicFramePr>
          <p:nvPr userDrawn="1">
            <p:custDataLst>
              <p:tags r:id="rId1"/>
            </p:custDataLst>
            <p:extLst>
              <p:ext uri="{D42A27DB-BD31-4B8C-83A1-F6EECF244321}">
                <p14:modId xmlns:p14="http://schemas.microsoft.com/office/powerpoint/2010/main" val="11106735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473" imgH="470" progId="TCLayout.ActiveDocument.1">
                  <p:embed/>
                </p:oleObj>
              </mc:Choice>
              <mc:Fallback>
                <p:oleObj name="Diapositive think-cell" r:id="rId3" imgW="473" imgH="470" progId="TCLayout.ActiveDocument.1">
                  <p:embed/>
                  <p:pic>
                    <p:nvPicPr>
                      <p:cNvPr id="4" name="Objet 3" hidden="1">
                        <a:extLst>
                          <a:ext uri="{FF2B5EF4-FFF2-40B4-BE49-F238E27FC236}">
                            <a16:creationId xmlns:a16="http://schemas.microsoft.com/office/drawing/2014/main" id="{C2661278-D226-4703-9DCB-931160E8E23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56914" y="145776"/>
            <a:ext cx="7661872" cy="648072"/>
          </a:xfrm>
        </p:spPr>
        <p:txBody>
          <a:bodyPr anchor="ctr" anchorCtr="0">
            <a:noAutofit/>
          </a:bodyPr>
          <a:lstStyle>
            <a:lvl1pPr algn="l" eaLnBrk="1" latinLnBrk="0" hangingPunct="1">
              <a:defRPr kumimoji="0" lang="fr-FR" sz="2000" b="0" cap="all" baseline="0">
                <a:solidFill>
                  <a:srgbClr val="0070C0"/>
                </a:solidFill>
                <a:latin typeface="+mj-lt"/>
              </a:defRPr>
            </a:lvl1pPr>
          </a:lstStyle>
          <a:p>
            <a:r>
              <a:rPr kumimoji="0" lang="fr-FR"/>
              <a:t>Titre</a:t>
            </a:r>
          </a:p>
        </p:txBody>
      </p:sp>
      <p:sp>
        <p:nvSpPr>
          <p:cNvPr id="3" name="Content Placeholder 2"/>
          <p:cNvSpPr>
            <a:spLocks noGrp="1"/>
          </p:cNvSpPr>
          <p:nvPr>
            <p:ph idx="1"/>
          </p:nvPr>
        </p:nvSpPr>
        <p:spPr>
          <a:xfrm>
            <a:off x="756914" y="1993577"/>
            <a:ext cx="7661872" cy="3713541"/>
          </a:xfrm>
        </p:spPr>
        <p:txBody>
          <a:bodyPr vert="horz" lIns="91440" tIns="45720" rIns="91440" bIns="45720" rtlCol="0">
            <a:normAutofit/>
          </a:bodyPr>
          <a:lstStyle>
            <a:lvl1pPr>
              <a:defRPr lang="fr-FR" sz="1400" b="1" dirty="0"/>
            </a:lvl1pPr>
            <a:lvl2pPr>
              <a:defRPr lang="fr-FR" sz="1400" dirty="0"/>
            </a:lvl2pPr>
            <a:lvl3pPr>
              <a:defRPr lang="fr-FR" sz="1400" dirty="0"/>
            </a:lvl3pPr>
            <a:lvl4pPr>
              <a:defRPr lang="fr-FR" sz="1400" dirty="0"/>
            </a:lvl4pPr>
            <a:lvl5pPr>
              <a:defRPr sz="1400" dirty="0"/>
            </a:lvl5pPr>
          </a:lstStyle>
          <a:p>
            <a:pPr marL="174625" lvl="0" indent="-174625">
              <a:buClr>
                <a:schemeClr val="tx2"/>
              </a:buClr>
              <a:buFont typeface="Calibri" panose="020F0502020204030204" pitchFamily="34" charset="0"/>
              <a:buChar char="›"/>
            </a:pPr>
            <a:r>
              <a:rPr lang="fr-FR"/>
              <a:t>Modifier les styles du texte du masque</a:t>
            </a:r>
          </a:p>
          <a:p>
            <a:pPr marL="538163" lvl="1" indent="-165100">
              <a:buChar char="•"/>
            </a:pPr>
            <a:r>
              <a:rPr lang="fr-FR"/>
              <a:t>Deuxième niveau</a:t>
            </a:r>
          </a:p>
          <a:p>
            <a:pPr marL="985838" lvl="2" indent="-165100">
              <a:buClr>
                <a:schemeClr val="accent6"/>
              </a:buClr>
              <a:buFont typeface="Wingdings" panose="05000000000000000000" pitchFamily="2" charset="2"/>
              <a:buChar char="§"/>
            </a:pPr>
            <a:r>
              <a:rPr lang="fr-FR"/>
              <a:t>Troisième niveau</a:t>
            </a:r>
          </a:p>
          <a:p>
            <a:pPr marL="1524000" lvl="3">
              <a:buFont typeface="Calibri" panose="020F0502020204030204" pitchFamily="34" charset="0"/>
              <a:buChar char="&gt;"/>
            </a:pPr>
            <a:r>
              <a:rPr lang="fr-FR"/>
              <a:t>Quatrième niveau</a:t>
            </a:r>
          </a:p>
          <a:p>
            <a:pPr marL="1971675" lvl="4">
              <a:buFont typeface="Courier New" panose="02070309020205020404" pitchFamily="49" charset="0"/>
              <a:buChar char="o"/>
            </a:pPr>
            <a:r>
              <a:rPr lang="fr-FR"/>
              <a:t>Cinquième niveau</a:t>
            </a:r>
            <a:endParaRPr/>
          </a:p>
        </p:txBody>
      </p:sp>
      <p:pic>
        <p:nvPicPr>
          <p:cNvPr id="24" name="Image 23" descr="Une image contenant texte&#10;&#10;Description générée automatiquement">
            <a:extLst>
              <a:ext uri="{FF2B5EF4-FFF2-40B4-BE49-F238E27FC236}">
                <a16:creationId xmlns:a16="http://schemas.microsoft.com/office/drawing/2014/main" id="{1ACFD7F8-34EA-4978-935B-832F226E38B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05789" y="0"/>
            <a:ext cx="1877568" cy="6858000"/>
          </a:xfrm>
          <a:prstGeom prst="rect">
            <a:avLst/>
          </a:prstGeom>
        </p:spPr>
      </p:pic>
      <p:sp>
        <p:nvSpPr>
          <p:cNvPr id="14" name="ZoneTexte 13">
            <a:extLst>
              <a:ext uri="{FF2B5EF4-FFF2-40B4-BE49-F238E27FC236}">
                <a16:creationId xmlns:a16="http://schemas.microsoft.com/office/drawing/2014/main" id="{0B806C71-377F-435D-B897-939453DB29D7}"/>
              </a:ext>
            </a:extLst>
          </p:cNvPr>
          <p:cNvSpPr txBox="1"/>
          <p:nvPr userDrawn="1"/>
        </p:nvSpPr>
        <p:spPr>
          <a:xfrm>
            <a:off x="10010433" y="6258773"/>
            <a:ext cx="1689793" cy="461665"/>
          </a:xfrm>
          <a:prstGeom prst="rect">
            <a:avLst/>
          </a:prstGeom>
          <a:noFill/>
        </p:spPr>
        <p:txBody>
          <a:bodyPr wrap="square" rtlCol="0">
            <a:spAutoFit/>
          </a:bodyPr>
          <a:lstStyle/>
          <a:p>
            <a:pPr algn="ctr"/>
            <a:r>
              <a:rPr lang="fr-FR" sz="1200" b="1">
                <a:solidFill>
                  <a:schemeClr val="bg1">
                    <a:lumMod val="65000"/>
                  </a:schemeClr>
                </a:solidFill>
              </a:rPr>
              <a:t>Direction des Systèmes d’Information - CNAF</a:t>
            </a:r>
          </a:p>
        </p:txBody>
      </p:sp>
    </p:spTree>
    <p:extLst>
      <p:ext uri="{BB962C8B-B14F-4D97-AF65-F5344CB8AC3E}">
        <p14:creationId xmlns:p14="http://schemas.microsoft.com/office/powerpoint/2010/main" val="337488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C2661278-D226-4703-9DCB-931160E8E234}"/>
              </a:ext>
            </a:extLst>
          </p:cNvPr>
          <p:cNvGraphicFramePr>
            <a:graphicFrameLocks noChangeAspect="1"/>
          </p:cNvGraphicFramePr>
          <p:nvPr userDrawn="1">
            <p:custDataLst>
              <p:tags r:id="rId1"/>
            </p:custDataLst>
            <p:extLst>
              <p:ext uri="{D42A27DB-BD31-4B8C-83A1-F6EECF244321}">
                <p14:modId xmlns:p14="http://schemas.microsoft.com/office/powerpoint/2010/main" val="28369118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473" imgH="470" progId="TCLayout.ActiveDocument.1">
                  <p:embed/>
                </p:oleObj>
              </mc:Choice>
              <mc:Fallback>
                <p:oleObj name="Diapositive think-cell" r:id="rId3" imgW="473" imgH="470" progId="TCLayout.ActiveDocument.1">
                  <p:embed/>
                  <p:pic>
                    <p:nvPicPr>
                      <p:cNvPr id="4" name="Objet 3" hidden="1">
                        <a:extLst>
                          <a:ext uri="{FF2B5EF4-FFF2-40B4-BE49-F238E27FC236}">
                            <a16:creationId xmlns:a16="http://schemas.microsoft.com/office/drawing/2014/main" id="{C2661278-D226-4703-9DCB-931160E8E23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823979" y="81798"/>
            <a:ext cx="10744628" cy="648072"/>
          </a:xfrm>
        </p:spPr>
        <p:txBody>
          <a:bodyPr vert="horz" lIns="91440" tIns="45720" rIns="91440" bIns="45720" rtlCol="0" anchor="ctr" anchorCtr="0">
            <a:noAutofit/>
          </a:bodyPr>
          <a:lstStyle>
            <a:lvl1pPr>
              <a:defRPr lang="fr-FR" sz="2000" b="0" cap="all" baseline="0" dirty="0">
                <a:solidFill>
                  <a:srgbClr val="0070C0"/>
                </a:solidFill>
              </a:defRPr>
            </a:lvl1pPr>
          </a:lstStyle>
          <a:p>
            <a:pPr lvl="0"/>
            <a:r>
              <a:rPr kumimoji="0" lang="fr-FR"/>
              <a:t>TITRE</a:t>
            </a:r>
          </a:p>
        </p:txBody>
      </p:sp>
      <p:sp>
        <p:nvSpPr>
          <p:cNvPr id="3" name="Content Placeholder 2"/>
          <p:cNvSpPr>
            <a:spLocks noGrp="1"/>
          </p:cNvSpPr>
          <p:nvPr>
            <p:ph idx="1"/>
          </p:nvPr>
        </p:nvSpPr>
        <p:spPr>
          <a:xfrm>
            <a:off x="815413" y="1596413"/>
            <a:ext cx="10753194" cy="4297363"/>
          </a:xfrm>
        </p:spPr>
        <p:txBody>
          <a:bodyPr vert="horz" lIns="91440" tIns="45720" rIns="91440" bIns="45720" rtlCol="0">
            <a:normAutofit/>
          </a:bodyPr>
          <a:lstStyle>
            <a:lvl1pPr>
              <a:defRPr lang="fr-FR" sz="1400" dirty="0"/>
            </a:lvl1pPr>
            <a:lvl2pPr>
              <a:buClr>
                <a:srgbClr val="0070C0"/>
              </a:buClr>
              <a:defRPr lang="fr-FR" sz="1400" dirty="0"/>
            </a:lvl2pPr>
            <a:lvl3pPr>
              <a:buClr>
                <a:schemeClr val="accent2"/>
              </a:buClr>
              <a:defRPr lang="fr-FR" sz="1400" dirty="0"/>
            </a:lvl3pPr>
            <a:lvl4pPr>
              <a:defRPr lang="fr-FR" sz="1400" dirty="0"/>
            </a:lvl4pPr>
            <a:lvl5pPr marL="2028825" indent="-285750">
              <a:buClr>
                <a:srgbClr val="C00000"/>
              </a:buClr>
              <a:buSzPct val="80000"/>
              <a:buFont typeface="Wingdings" panose="05000000000000000000" pitchFamily="2" charset="2"/>
              <a:buChar char=""/>
              <a:defRPr sz="1400" dirty="0"/>
            </a:lvl5pPr>
          </a:lstStyle>
          <a:p>
            <a:pPr marL="174625" lvl="0" indent="-174625">
              <a:buClr>
                <a:schemeClr val="tx2"/>
              </a:buClr>
              <a:buFont typeface="Calibri" panose="020F0502020204030204" pitchFamily="34" charset="0"/>
              <a:buChar char="›"/>
            </a:pPr>
            <a:r>
              <a:rPr lang="fr-FR"/>
              <a:t>Modifier les styles du texte du masque</a:t>
            </a:r>
          </a:p>
          <a:p>
            <a:pPr marL="538163" lvl="1" indent="-165100">
              <a:buChar char="•"/>
            </a:pPr>
            <a:r>
              <a:rPr lang="fr-FR"/>
              <a:t>Deuxième niveau</a:t>
            </a:r>
          </a:p>
          <a:p>
            <a:pPr marL="985838" lvl="2" indent="-165100">
              <a:buClr>
                <a:schemeClr val="accent6"/>
              </a:buClr>
              <a:buFont typeface="Wingdings" panose="05000000000000000000" pitchFamily="2" charset="2"/>
              <a:buChar char="§"/>
            </a:pPr>
            <a:r>
              <a:rPr lang="fr-FR"/>
              <a:t>Troisième niveau</a:t>
            </a:r>
          </a:p>
          <a:p>
            <a:pPr marL="1524000" lvl="3">
              <a:buFont typeface="Calibri" panose="020F0502020204030204" pitchFamily="34" charset="0"/>
              <a:buChar char="&gt;"/>
            </a:pPr>
            <a:r>
              <a:rPr lang="fr-FR"/>
              <a:t>Quatrième niveau</a:t>
            </a:r>
          </a:p>
          <a:p>
            <a:pPr marL="1971675" lvl="4">
              <a:buFont typeface="Courier New" panose="02070309020205020404" pitchFamily="49" charset="0"/>
              <a:buChar char="o"/>
            </a:pPr>
            <a:r>
              <a:rPr lang="fr-FR"/>
              <a:t>Cinquième niveau</a:t>
            </a:r>
            <a:endParaRPr/>
          </a:p>
        </p:txBody>
      </p:sp>
      <p:sp>
        <p:nvSpPr>
          <p:cNvPr id="11" name="Slide Number Placeholder 5"/>
          <p:cNvSpPr>
            <a:spLocks noGrp="1"/>
          </p:cNvSpPr>
          <p:nvPr>
            <p:ph type="sldNum" sz="quarter" idx="12"/>
          </p:nvPr>
        </p:nvSpPr>
        <p:spPr>
          <a:xfrm>
            <a:off x="11710526" y="6356351"/>
            <a:ext cx="422208" cy="365125"/>
          </a:xfrm>
        </p:spPr>
        <p:txBody>
          <a:bodyPr/>
          <a:lstStyle/>
          <a:p>
            <a:fld id="{33D6E5A2-EC83-451F-A719-9AC1370DD5CF}" type="slidenum">
              <a:pPr/>
              <a:t>‹N°›</a:t>
            </a:fld>
            <a:endParaRPr kumimoji="0" lang="fr-FR"/>
          </a:p>
        </p:txBody>
      </p:sp>
      <p:grpSp>
        <p:nvGrpSpPr>
          <p:cNvPr id="19" name="Group 1">
            <a:extLst>
              <a:ext uri="{FF2B5EF4-FFF2-40B4-BE49-F238E27FC236}">
                <a16:creationId xmlns:a16="http://schemas.microsoft.com/office/drawing/2014/main" id="{2799BBCB-FE73-419A-9D9F-01720A038F4B}"/>
              </a:ext>
            </a:extLst>
          </p:cNvPr>
          <p:cNvGrpSpPr/>
          <p:nvPr userDrawn="1"/>
        </p:nvGrpSpPr>
        <p:grpSpPr>
          <a:xfrm>
            <a:off x="53263" y="0"/>
            <a:ext cx="176576" cy="6861784"/>
            <a:chOff x="53263" y="0"/>
            <a:chExt cx="176576" cy="6861784"/>
          </a:xfrm>
        </p:grpSpPr>
        <p:sp>
          <p:nvSpPr>
            <p:cNvPr id="21" name="Rectangle 20">
              <a:extLst>
                <a:ext uri="{FF2B5EF4-FFF2-40B4-BE49-F238E27FC236}">
                  <a16:creationId xmlns:a16="http://schemas.microsoft.com/office/drawing/2014/main" id="{15E2F72F-6525-4253-A8BD-E98EBC4D4321}"/>
                </a:ext>
              </a:extLst>
            </p:cNvPr>
            <p:cNvSpPr/>
            <p:nvPr userDrawn="1"/>
          </p:nvSpPr>
          <p:spPr>
            <a:xfrm>
              <a:off x="53263" y="3796484"/>
              <a:ext cx="176576" cy="2742429"/>
            </a:xfrm>
            <a:prstGeom prst="rect">
              <a:avLst/>
            </a:prstGeom>
            <a:solidFill>
              <a:srgbClr val="1F497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2" name="Rectangle 21">
              <a:extLst>
                <a:ext uri="{FF2B5EF4-FFF2-40B4-BE49-F238E27FC236}">
                  <a16:creationId xmlns:a16="http://schemas.microsoft.com/office/drawing/2014/main" id="{FA3342FB-D7E1-4416-8931-88D164F4B026}"/>
                </a:ext>
              </a:extLst>
            </p:cNvPr>
            <p:cNvSpPr/>
            <p:nvPr userDrawn="1"/>
          </p:nvSpPr>
          <p:spPr>
            <a:xfrm>
              <a:off x="53263" y="0"/>
              <a:ext cx="176576" cy="914400"/>
            </a:xfrm>
            <a:prstGeom prst="rect">
              <a:avLst/>
            </a:prstGeom>
            <a:solidFill>
              <a:srgbClr val="C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3" name="Rectangle 22">
              <a:extLst>
                <a:ext uri="{FF2B5EF4-FFF2-40B4-BE49-F238E27FC236}">
                  <a16:creationId xmlns:a16="http://schemas.microsoft.com/office/drawing/2014/main" id="{E6067072-7987-4D8A-BF8E-6EA82E2DC425}"/>
                </a:ext>
              </a:extLst>
            </p:cNvPr>
            <p:cNvSpPr/>
            <p:nvPr userDrawn="1"/>
          </p:nvSpPr>
          <p:spPr>
            <a:xfrm>
              <a:off x="53263" y="914400"/>
              <a:ext cx="176576" cy="1595470"/>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4" name="Rectangle 23">
              <a:extLst>
                <a:ext uri="{FF2B5EF4-FFF2-40B4-BE49-F238E27FC236}">
                  <a16:creationId xmlns:a16="http://schemas.microsoft.com/office/drawing/2014/main" id="{73469179-9A3B-4F1D-9034-065FDCDCB10D}"/>
                </a:ext>
              </a:extLst>
            </p:cNvPr>
            <p:cNvSpPr/>
            <p:nvPr userDrawn="1"/>
          </p:nvSpPr>
          <p:spPr>
            <a:xfrm>
              <a:off x="53263" y="2509870"/>
              <a:ext cx="176576" cy="1286614"/>
            </a:xfrm>
            <a:prstGeom prst="rect">
              <a:avLst/>
            </a:prstGeom>
            <a:solidFill>
              <a:srgbClr val="F68D3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5" name="Rectangle 24">
              <a:extLst>
                <a:ext uri="{FF2B5EF4-FFF2-40B4-BE49-F238E27FC236}">
                  <a16:creationId xmlns:a16="http://schemas.microsoft.com/office/drawing/2014/main" id="{CA1D08E2-59B2-47CD-80A6-F20981F8564C}"/>
                </a:ext>
              </a:extLst>
            </p:cNvPr>
            <p:cNvSpPr/>
            <p:nvPr userDrawn="1"/>
          </p:nvSpPr>
          <p:spPr>
            <a:xfrm>
              <a:off x="53263" y="6792881"/>
              <a:ext cx="176576" cy="68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pic>
          <p:nvPicPr>
            <p:cNvPr id="26" name="Picture 2" descr="logo cnaf - Enfance et Musique">
              <a:extLst>
                <a:ext uri="{FF2B5EF4-FFF2-40B4-BE49-F238E27FC236}">
                  <a16:creationId xmlns:a16="http://schemas.microsoft.com/office/drawing/2014/main" id="{A9629D53-325A-479E-86B4-B31253028B0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351" y="6543568"/>
              <a:ext cx="176400" cy="24465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ZoneTexte 4">
            <a:extLst>
              <a:ext uri="{FF2B5EF4-FFF2-40B4-BE49-F238E27FC236}">
                <a16:creationId xmlns:a16="http://schemas.microsoft.com/office/drawing/2014/main" id="{0F19216B-08EF-A4ED-189B-6CEBEDCA8203}"/>
              </a:ext>
            </a:extLst>
          </p:cNvPr>
          <p:cNvSpPr txBox="1"/>
          <p:nvPr userDrawn="1"/>
        </p:nvSpPr>
        <p:spPr>
          <a:xfrm>
            <a:off x="332662" y="6506829"/>
            <a:ext cx="2937009" cy="261610"/>
          </a:xfrm>
          <a:prstGeom prst="rect">
            <a:avLst/>
          </a:prstGeom>
          <a:noFill/>
        </p:spPr>
        <p:txBody>
          <a:bodyPr wrap="square" rtlCol="0">
            <a:spAutoFit/>
          </a:bodyPr>
          <a:lstStyle/>
          <a:p>
            <a:pPr algn="l"/>
            <a:r>
              <a:rPr lang="fr-FR" sz="1100" b="1">
                <a:solidFill>
                  <a:schemeClr val="bg1">
                    <a:lumMod val="65000"/>
                  </a:schemeClr>
                </a:solidFill>
              </a:rPr>
              <a:t>Direction des Systèmes d’Information - CNAF</a:t>
            </a:r>
          </a:p>
        </p:txBody>
      </p:sp>
    </p:spTree>
    <p:extLst>
      <p:ext uri="{BB962C8B-B14F-4D97-AF65-F5344CB8AC3E}">
        <p14:creationId xmlns:p14="http://schemas.microsoft.com/office/powerpoint/2010/main" val="10627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C2661278-D226-4703-9DCB-931160E8E2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473" imgH="470" progId="TCLayout.ActiveDocument.1">
                  <p:embed/>
                </p:oleObj>
              </mc:Choice>
              <mc:Fallback>
                <p:oleObj name="Diapositive think-cell" r:id="rId3" imgW="473" imgH="470" progId="TCLayout.ActiveDocument.1">
                  <p:embed/>
                  <p:pic>
                    <p:nvPicPr>
                      <p:cNvPr id="4" name="Objet 3" hidden="1">
                        <a:extLst>
                          <a:ext uri="{FF2B5EF4-FFF2-40B4-BE49-F238E27FC236}">
                            <a16:creationId xmlns:a16="http://schemas.microsoft.com/office/drawing/2014/main" id="{C2661278-D226-4703-9DCB-931160E8E23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p:cNvSpPr>
            <a:spLocks noGrp="1"/>
          </p:cNvSpPr>
          <p:nvPr>
            <p:ph type="sldNum" sz="quarter" idx="12"/>
          </p:nvPr>
        </p:nvSpPr>
        <p:spPr>
          <a:xfrm>
            <a:off x="11710526" y="6356351"/>
            <a:ext cx="422208" cy="365125"/>
          </a:xfrm>
        </p:spPr>
        <p:txBody>
          <a:bodyPr/>
          <a:lstStyle/>
          <a:p>
            <a:fld id="{33D6E5A2-EC83-451F-A719-9AC1370DD5CF}" type="slidenum">
              <a:pPr/>
              <a:t>‹N°›</a:t>
            </a:fld>
            <a:endParaRPr kumimoji="0" lang="fr-FR"/>
          </a:p>
        </p:txBody>
      </p:sp>
      <p:sp>
        <p:nvSpPr>
          <p:cNvPr id="13" name="Title 1">
            <a:extLst>
              <a:ext uri="{FF2B5EF4-FFF2-40B4-BE49-F238E27FC236}">
                <a16:creationId xmlns:a16="http://schemas.microsoft.com/office/drawing/2014/main" id="{7D823EA9-7AF8-4E4C-8E4B-BC820C73AF36}"/>
              </a:ext>
            </a:extLst>
          </p:cNvPr>
          <p:cNvSpPr>
            <a:spLocks noGrp="1"/>
          </p:cNvSpPr>
          <p:nvPr userDrawn="1">
            <p:ph type="title" hasCustomPrompt="1"/>
          </p:nvPr>
        </p:nvSpPr>
        <p:spPr>
          <a:xfrm>
            <a:off x="823979" y="81798"/>
            <a:ext cx="10744628" cy="648072"/>
          </a:xfrm>
        </p:spPr>
        <p:txBody>
          <a:bodyPr vert="horz" lIns="91440" tIns="45720" rIns="91440" bIns="45720" rtlCol="0" anchor="ctr" anchorCtr="0">
            <a:noAutofit/>
          </a:bodyPr>
          <a:lstStyle>
            <a:lvl1pPr>
              <a:defRPr lang="fr-FR" sz="2000" b="0" cap="all" baseline="0" dirty="0">
                <a:solidFill>
                  <a:srgbClr val="0070C0"/>
                </a:solidFill>
              </a:defRPr>
            </a:lvl1pPr>
          </a:lstStyle>
          <a:p>
            <a:pPr lvl="0"/>
            <a:r>
              <a:rPr kumimoji="0" lang="fr-FR"/>
              <a:t>TITRE</a:t>
            </a:r>
          </a:p>
        </p:txBody>
      </p:sp>
      <p:grpSp>
        <p:nvGrpSpPr>
          <p:cNvPr id="2" name="Group 1">
            <a:extLst>
              <a:ext uri="{FF2B5EF4-FFF2-40B4-BE49-F238E27FC236}">
                <a16:creationId xmlns:a16="http://schemas.microsoft.com/office/drawing/2014/main" id="{AD365997-43E3-4903-B10E-558E1DD60BA2}"/>
              </a:ext>
            </a:extLst>
          </p:cNvPr>
          <p:cNvGrpSpPr/>
          <p:nvPr userDrawn="1"/>
        </p:nvGrpSpPr>
        <p:grpSpPr>
          <a:xfrm>
            <a:off x="53263" y="0"/>
            <a:ext cx="176576" cy="6861784"/>
            <a:chOff x="53263" y="0"/>
            <a:chExt cx="176576" cy="6861784"/>
          </a:xfrm>
        </p:grpSpPr>
        <p:sp>
          <p:nvSpPr>
            <p:cNvPr id="7" name="Rectangle 6">
              <a:extLst>
                <a:ext uri="{FF2B5EF4-FFF2-40B4-BE49-F238E27FC236}">
                  <a16:creationId xmlns:a16="http://schemas.microsoft.com/office/drawing/2014/main" id="{C7D26239-9539-4559-AC54-7226880017D2}"/>
                </a:ext>
              </a:extLst>
            </p:cNvPr>
            <p:cNvSpPr/>
            <p:nvPr userDrawn="1"/>
          </p:nvSpPr>
          <p:spPr>
            <a:xfrm>
              <a:off x="53263" y="3796484"/>
              <a:ext cx="176576" cy="2742429"/>
            </a:xfrm>
            <a:prstGeom prst="rect">
              <a:avLst/>
            </a:prstGeom>
            <a:solidFill>
              <a:srgbClr val="1F497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1" name="Rectangle 20">
              <a:extLst>
                <a:ext uri="{FF2B5EF4-FFF2-40B4-BE49-F238E27FC236}">
                  <a16:creationId xmlns:a16="http://schemas.microsoft.com/office/drawing/2014/main" id="{7F8F7A55-67C2-400F-B4B7-2688D9CD97B5}"/>
                </a:ext>
              </a:extLst>
            </p:cNvPr>
            <p:cNvSpPr/>
            <p:nvPr userDrawn="1"/>
          </p:nvSpPr>
          <p:spPr>
            <a:xfrm>
              <a:off x="53263" y="0"/>
              <a:ext cx="176576" cy="914400"/>
            </a:xfrm>
            <a:prstGeom prst="rect">
              <a:avLst/>
            </a:prstGeom>
            <a:solidFill>
              <a:srgbClr val="C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2" name="Rectangle 21">
              <a:extLst>
                <a:ext uri="{FF2B5EF4-FFF2-40B4-BE49-F238E27FC236}">
                  <a16:creationId xmlns:a16="http://schemas.microsoft.com/office/drawing/2014/main" id="{59869F55-5130-4992-8D84-5DB38EAB994A}"/>
                </a:ext>
              </a:extLst>
            </p:cNvPr>
            <p:cNvSpPr/>
            <p:nvPr userDrawn="1"/>
          </p:nvSpPr>
          <p:spPr>
            <a:xfrm>
              <a:off x="53263" y="914400"/>
              <a:ext cx="176576" cy="1595470"/>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3" name="Rectangle 22">
              <a:extLst>
                <a:ext uri="{FF2B5EF4-FFF2-40B4-BE49-F238E27FC236}">
                  <a16:creationId xmlns:a16="http://schemas.microsoft.com/office/drawing/2014/main" id="{96707EBA-70D0-4CCA-9B22-CB8FDE7A6091}"/>
                </a:ext>
              </a:extLst>
            </p:cNvPr>
            <p:cNvSpPr/>
            <p:nvPr userDrawn="1"/>
          </p:nvSpPr>
          <p:spPr>
            <a:xfrm>
              <a:off x="53263" y="2509870"/>
              <a:ext cx="176576" cy="1286614"/>
            </a:xfrm>
            <a:prstGeom prst="rect">
              <a:avLst/>
            </a:prstGeom>
            <a:solidFill>
              <a:srgbClr val="F68D3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4" name="Rectangle 23">
              <a:extLst>
                <a:ext uri="{FF2B5EF4-FFF2-40B4-BE49-F238E27FC236}">
                  <a16:creationId xmlns:a16="http://schemas.microsoft.com/office/drawing/2014/main" id="{29E40240-839B-4817-A3AD-A37BF31C9001}"/>
                </a:ext>
              </a:extLst>
            </p:cNvPr>
            <p:cNvSpPr/>
            <p:nvPr userDrawn="1"/>
          </p:nvSpPr>
          <p:spPr>
            <a:xfrm>
              <a:off x="53263" y="6792881"/>
              <a:ext cx="176576" cy="68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pic>
          <p:nvPicPr>
            <p:cNvPr id="14" name="Picture 2" descr="logo cnaf - Enfance et Musique">
              <a:extLst>
                <a:ext uri="{FF2B5EF4-FFF2-40B4-BE49-F238E27FC236}">
                  <a16:creationId xmlns:a16="http://schemas.microsoft.com/office/drawing/2014/main" id="{6F1082EC-EF5A-42C8-9FA2-8BB28CA4C22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351" y="6543569"/>
              <a:ext cx="176400" cy="24465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ZoneTexte 2">
            <a:extLst>
              <a:ext uri="{FF2B5EF4-FFF2-40B4-BE49-F238E27FC236}">
                <a16:creationId xmlns:a16="http://schemas.microsoft.com/office/drawing/2014/main" id="{7231C862-2056-21D5-9390-B6FBA1FF973C}"/>
              </a:ext>
            </a:extLst>
          </p:cNvPr>
          <p:cNvSpPr txBox="1"/>
          <p:nvPr userDrawn="1"/>
        </p:nvSpPr>
        <p:spPr>
          <a:xfrm>
            <a:off x="332663" y="6506829"/>
            <a:ext cx="2964718" cy="261610"/>
          </a:xfrm>
          <a:prstGeom prst="rect">
            <a:avLst/>
          </a:prstGeom>
          <a:noFill/>
        </p:spPr>
        <p:txBody>
          <a:bodyPr wrap="square" rtlCol="0">
            <a:spAutoFit/>
          </a:bodyPr>
          <a:lstStyle/>
          <a:p>
            <a:pPr algn="l"/>
            <a:r>
              <a:rPr lang="fr-FR" sz="1100" b="1">
                <a:solidFill>
                  <a:schemeClr val="bg1">
                    <a:lumMod val="65000"/>
                  </a:schemeClr>
                </a:solidFill>
              </a:rPr>
              <a:t>Direction des Systèmes d’Information - CNAF</a:t>
            </a:r>
          </a:p>
        </p:txBody>
      </p:sp>
    </p:spTree>
    <p:extLst>
      <p:ext uri="{BB962C8B-B14F-4D97-AF65-F5344CB8AC3E}">
        <p14:creationId xmlns:p14="http://schemas.microsoft.com/office/powerpoint/2010/main" val="191771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re seul">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C2661278-D226-4703-9DCB-931160E8E2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473" imgH="470" progId="TCLayout.ActiveDocument.1">
                  <p:embed/>
                </p:oleObj>
              </mc:Choice>
              <mc:Fallback>
                <p:oleObj name="Diapositive think-cell" r:id="rId3" imgW="473" imgH="470" progId="TCLayout.ActiveDocument.1">
                  <p:embed/>
                  <p:pic>
                    <p:nvPicPr>
                      <p:cNvPr id="4" name="Objet 3" hidden="1">
                        <a:extLst>
                          <a:ext uri="{FF2B5EF4-FFF2-40B4-BE49-F238E27FC236}">
                            <a16:creationId xmlns:a16="http://schemas.microsoft.com/office/drawing/2014/main" id="{C2661278-D226-4703-9DCB-931160E8E23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p:cNvSpPr>
            <a:spLocks noGrp="1"/>
          </p:cNvSpPr>
          <p:nvPr>
            <p:ph type="sldNum" sz="quarter" idx="12"/>
          </p:nvPr>
        </p:nvSpPr>
        <p:spPr>
          <a:xfrm>
            <a:off x="11710526" y="6356351"/>
            <a:ext cx="422208" cy="365125"/>
          </a:xfrm>
        </p:spPr>
        <p:txBody>
          <a:bodyPr/>
          <a:lstStyle/>
          <a:p>
            <a:fld id="{33D6E5A2-EC83-451F-A719-9AC1370DD5CF}" type="slidenum">
              <a:pPr/>
              <a:t>‹N°›</a:t>
            </a:fld>
            <a:endParaRPr kumimoji="0" lang="fr-FR"/>
          </a:p>
        </p:txBody>
      </p:sp>
      <p:sp>
        <p:nvSpPr>
          <p:cNvPr id="15" name="ZoneTexte 14">
            <a:extLst>
              <a:ext uri="{FF2B5EF4-FFF2-40B4-BE49-F238E27FC236}">
                <a16:creationId xmlns:a16="http://schemas.microsoft.com/office/drawing/2014/main" id="{733685CB-2CA8-42A5-8BDF-DADFA2761D58}"/>
              </a:ext>
            </a:extLst>
          </p:cNvPr>
          <p:cNvSpPr txBox="1"/>
          <p:nvPr userDrawn="1"/>
        </p:nvSpPr>
        <p:spPr>
          <a:xfrm>
            <a:off x="332663" y="6506829"/>
            <a:ext cx="2895445" cy="261610"/>
          </a:xfrm>
          <a:prstGeom prst="rect">
            <a:avLst/>
          </a:prstGeom>
          <a:noFill/>
        </p:spPr>
        <p:txBody>
          <a:bodyPr wrap="square" rtlCol="0">
            <a:spAutoFit/>
          </a:bodyPr>
          <a:lstStyle/>
          <a:p>
            <a:pPr algn="l"/>
            <a:r>
              <a:rPr lang="fr-FR" sz="1100" b="1">
                <a:solidFill>
                  <a:schemeClr val="bg1">
                    <a:lumMod val="65000"/>
                  </a:schemeClr>
                </a:solidFill>
              </a:rPr>
              <a:t>Direction des Systèmes d’Information - CNAF</a:t>
            </a:r>
          </a:p>
        </p:txBody>
      </p:sp>
      <p:sp>
        <p:nvSpPr>
          <p:cNvPr id="13" name="Title 1">
            <a:extLst>
              <a:ext uri="{FF2B5EF4-FFF2-40B4-BE49-F238E27FC236}">
                <a16:creationId xmlns:a16="http://schemas.microsoft.com/office/drawing/2014/main" id="{7D823EA9-7AF8-4E4C-8E4B-BC820C73AF36}"/>
              </a:ext>
            </a:extLst>
          </p:cNvPr>
          <p:cNvSpPr>
            <a:spLocks noGrp="1"/>
          </p:cNvSpPr>
          <p:nvPr>
            <p:ph type="title" hasCustomPrompt="1"/>
          </p:nvPr>
        </p:nvSpPr>
        <p:spPr>
          <a:xfrm>
            <a:off x="823979" y="81798"/>
            <a:ext cx="10744628" cy="648072"/>
          </a:xfrm>
        </p:spPr>
        <p:txBody>
          <a:bodyPr vert="horz" lIns="91440" tIns="45720" rIns="91440" bIns="45720" rtlCol="0" anchor="ctr" anchorCtr="0">
            <a:noAutofit/>
          </a:bodyPr>
          <a:lstStyle>
            <a:lvl1pPr>
              <a:defRPr lang="fr-FR" sz="2000" b="0" cap="all" baseline="0" dirty="0">
                <a:solidFill>
                  <a:srgbClr val="0070C0"/>
                </a:solidFill>
              </a:defRPr>
            </a:lvl1pPr>
          </a:lstStyle>
          <a:p>
            <a:pPr lvl="0"/>
            <a:r>
              <a:rPr kumimoji="0" lang="fr-FR"/>
              <a:t>TITRE</a:t>
            </a:r>
          </a:p>
        </p:txBody>
      </p:sp>
      <p:grpSp>
        <p:nvGrpSpPr>
          <p:cNvPr id="17" name="Group 1">
            <a:extLst>
              <a:ext uri="{FF2B5EF4-FFF2-40B4-BE49-F238E27FC236}">
                <a16:creationId xmlns:a16="http://schemas.microsoft.com/office/drawing/2014/main" id="{B47E4C83-CCA0-468E-B784-CFF8811A439E}"/>
              </a:ext>
            </a:extLst>
          </p:cNvPr>
          <p:cNvGrpSpPr/>
          <p:nvPr userDrawn="1"/>
        </p:nvGrpSpPr>
        <p:grpSpPr>
          <a:xfrm>
            <a:off x="53263" y="0"/>
            <a:ext cx="176576" cy="6861784"/>
            <a:chOff x="53263" y="0"/>
            <a:chExt cx="176576" cy="6861784"/>
          </a:xfrm>
        </p:grpSpPr>
        <p:sp>
          <p:nvSpPr>
            <p:cNvPr id="18" name="Rectangle 17">
              <a:extLst>
                <a:ext uri="{FF2B5EF4-FFF2-40B4-BE49-F238E27FC236}">
                  <a16:creationId xmlns:a16="http://schemas.microsoft.com/office/drawing/2014/main" id="{A6647A90-118D-4F98-B996-A6C1242565E5}"/>
                </a:ext>
              </a:extLst>
            </p:cNvPr>
            <p:cNvSpPr/>
            <p:nvPr userDrawn="1"/>
          </p:nvSpPr>
          <p:spPr>
            <a:xfrm>
              <a:off x="53263" y="3796484"/>
              <a:ext cx="176576" cy="2742429"/>
            </a:xfrm>
            <a:prstGeom prst="rect">
              <a:avLst/>
            </a:prstGeom>
            <a:solidFill>
              <a:srgbClr val="1F497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19" name="Rectangle 18">
              <a:extLst>
                <a:ext uri="{FF2B5EF4-FFF2-40B4-BE49-F238E27FC236}">
                  <a16:creationId xmlns:a16="http://schemas.microsoft.com/office/drawing/2014/main" id="{CBD1A1E3-6FC4-45B3-9E0D-62EF0B8730AF}"/>
                </a:ext>
              </a:extLst>
            </p:cNvPr>
            <p:cNvSpPr/>
            <p:nvPr userDrawn="1"/>
          </p:nvSpPr>
          <p:spPr>
            <a:xfrm>
              <a:off x="53263" y="0"/>
              <a:ext cx="176576" cy="914400"/>
            </a:xfrm>
            <a:prstGeom prst="rect">
              <a:avLst/>
            </a:prstGeom>
            <a:solidFill>
              <a:srgbClr val="C0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0" name="Rectangle 19">
              <a:extLst>
                <a:ext uri="{FF2B5EF4-FFF2-40B4-BE49-F238E27FC236}">
                  <a16:creationId xmlns:a16="http://schemas.microsoft.com/office/drawing/2014/main" id="{B2A2D703-D924-4EC1-8827-036E995291E3}"/>
                </a:ext>
              </a:extLst>
            </p:cNvPr>
            <p:cNvSpPr/>
            <p:nvPr userDrawn="1"/>
          </p:nvSpPr>
          <p:spPr>
            <a:xfrm>
              <a:off x="53263" y="914400"/>
              <a:ext cx="176576" cy="1595470"/>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6" name="Rectangle 25">
              <a:extLst>
                <a:ext uri="{FF2B5EF4-FFF2-40B4-BE49-F238E27FC236}">
                  <a16:creationId xmlns:a16="http://schemas.microsoft.com/office/drawing/2014/main" id="{46D11D08-32CB-487D-9BA0-CAA813E66E36}"/>
                </a:ext>
              </a:extLst>
            </p:cNvPr>
            <p:cNvSpPr/>
            <p:nvPr userDrawn="1"/>
          </p:nvSpPr>
          <p:spPr>
            <a:xfrm>
              <a:off x="53263" y="2509870"/>
              <a:ext cx="176576" cy="1286614"/>
            </a:xfrm>
            <a:prstGeom prst="rect">
              <a:avLst/>
            </a:prstGeom>
            <a:solidFill>
              <a:srgbClr val="F68D3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sp>
          <p:nvSpPr>
            <p:cNvPr id="27" name="Rectangle 26">
              <a:extLst>
                <a:ext uri="{FF2B5EF4-FFF2-40B4-BE49-F238E27FC236}">
                  <a16:creationId xmlns:a16="http://schemas.microsoft.com/office/drawing/2014/main" id="{74F445F3-75B5-4A36-A8F1-07BA972B0C7E}"/>
                </a:ext>
              </a:extLst>
            </p:cNvPr>
            <p:cNvSpPr/>
            <p:nvPr userDrawn="1"/>
          </p:nvSpPr>
          <p:spPr>
            <a:xfrm>
              <a:off x="53263" y="6792881"/>
              <a:ext cx="176576" cy="689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l">
                <a:spcBef>
                  <a:spcPct val="20000"/>
                </a:spcBef>
                <a:buClr>
                  <a:srgbClr val="1F497D"/>
                </a:buClr>
                <a:buFont typeface="Wingdings" panose="05000000000000000000" pitchFamily="2" charset="2"/>
                <a:buChar char="§"/>
              </a:pPr>
              <a:endParaRPr lang="fr-FR" sz="1400">
                <a:solidFill>
                  <a:prstClr val="black"/>
                </a:solidFill>
              </a:endParaRPr>
            </a:p>
          </p:txBody>
        </p:sp>
        <p:pic>
          <p:nvPicPr>
            <p:cNvPr id="28" name="Picture 2" descr="logo cnaf - Enfance et Musique">
              <a:extLst>
                <a:ext uri="{FF2B5EF4-FFF2-40B4-BE49-F238E27FC236}">
                  <a16:creationId xmlns:a16="http://schemas.microsoft.com/office/drawing/2014/main" id="{1E634365-8DA0-4109-9D1B-9261E6B7A31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351" y="6543568"/>
              <a:ext cx="176400" cy="2446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631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0C936A-CDCE-4FED-973C-7A551638D4A1}"/>
              </a:ext>
            </a:extLst>
          </p:cNvPr>
          <p:cNvSpPr>
            <a:spLocks noGrp="1"/>
          </p:cNvSpPr>
          <p:nvPr>
            <p:ph type="title" hasCustomPrompt="1"/>
          </p:nvPr>
        </p:nvSpPr>
        <p:spPr>
          <a:xfrm>
            <a:off x="4069416" y="2857500"/>
            <a:ext cx="6014209" cy="1143000"/>
          </a:xfrm>
        </p:spPr>
        <p:txBody>
          <a:bodyPr/>
          <a:lstStyle>
            <a:lvl1pPr>
              <a:defRPr>
                <a:solidFill>
                  <a:schemeClr val="tx2"/>
                </a:solidFill>
              </a:defRPr>
            </a:lvl1pPr>
          </a:lstStyle>
          <a:p>
            <a:r>
              <a:rPr lang="fr-FR"/>
              <a:t>Merci de votre attention.</a:t>
            </a:r>
          </a:p>
        </p:txBody>
      </p:sp>
      <p:sp>
        <p:nvSpPr>
          <p:cNvPr id="3" name="Espace réservé du numéro de diapositive 2">
            <a:extLst>
              <a:ext uri="{FF2B5EF4-FFF2-40B4-BE49-F238E27FC236}">
                <a16:creationId xmlns:a16="http://schemas.microsoft.com/office/drawing/2014/main" id="{B032791C-0D96-46FC-A7B0-FBFAC038398D}"/>
              </a:ext>
            </a:extLst>
          </p:cNvPr>
          <p:cNvSpPr>
            <a:spLocks noGrp="1"/>
          </p:cNvSpPr>
          <p:nvPr>
            <p:ph type="sldNum" sz="quarter" idx="10"/>
          </p:nvPr>
        </p:nvSpPr>
        <p:spPr/>
        <p:txBody>
          <a:bodyPr/>
          <a:lstStyle/>
          <a:p>
            <a:fld id="{33D6E5A2-EC83-451F-A719-9AC1370DD5CF}" type="slidenum">
              <a:rPr lang="fr-FR" smtClean="0"/>
              <a:pPr/>
              <a:t>‹N°›</a:t>
            </a:fld>
            <a:endParaRPr kumimoji="0" lang="fr-FR"/>
          </a:p>
        </p:txBody>
      </p:sp>
      <p:pic>
        <p:nvPicPr>
          <p:cNvPr id="4" name="Image 3" descr="Une image contenant texte&#10;&#10;Description générée automatiquement">
            <a:extLst>
              <a:ext uri="{FF2B5EF4-FFF2-40B4-BE49-F238E27FC236}">
                <a16:creationId xmlns:a16="http://schemas.microsoft.com/office/drawing/2014/main" id="{3D9E4C78-631C-4EF1-91CB-5A0EED2EF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80" y="0"/>
            <a:ext cx="1877568" cy="6858000"/>
          </a:xfrm>
          <a:prstGeom prst="rect">
            <a:avLst/>
          </a:prstGeom>
        </p:spPr>
      </p:pic>
      <p:sp>
        <p:nvSpPr>
          <p:cNvPr id="6" name="ZoneTexte 5">
            <a:extLst>
              <a:ext uri="{FF2B5EF4-FFF2-40B4-BE49-F238E27FC236}">
                <a16:creationId xmlns:a16="http://schemas.microsoft.com/office/drawing/2014/main" id="{1A31E779-3BA5-40A8-8178-007250B54172}"/>
              </a:ext>
            </a:extLst>
          </p:cNvPr>
          <p:cNvSpPr txBox="1"/>
          <p:nvPr userDrawn="1"/>
        </p:nvSpPr>
        <p:spPr>
          <a:xfrm>
            <a:off x="6313373" y="4777620"/>
            <a:ext cx="4493171" cy="707886"/>
          </a:xfrm>
          <a:prstGeom prst="rect">
            <a:avLst/>
          </a:prstGeom>
          <a:noFill/>
        </p:spPr>
        <p:txBody>
          <a:bodyPr wrap="square" rtlCol="0">
            <a:spAutoFit/>
          </a:bodyPr>
          <a:lstStyle/>
          <a:p>
            <a:r>
              <a:rPr lang="fr-FR" sz="2000">
                <a:solidFill>
                  <a:schemeClr val="tx1">
                    <a:lumMod val="50000"/>
                    <a:lumOff val="50000"/>
                  </a:schemeClr>
                </a:solidFill>
                <a:latin typeface="Arial Nova" panose="020B0504020202020204" pitchFamily="34" charset="0"/>
              </a:rPr>
              <a:t>Direction des Systèmes d’Information CNAF</a:t>
            </a:r>
          </a:p>
        </p:txBody>
      </p:sp>
    </p:spTree>
    <p:extLst>
      <p:ext uri="{BB962C8B-B14F-4D97-AF65-F5344CB8AC3E}">
        <p14:creationId xmlns:p14="http://schemas.microsoft.com/office/powerpoint/2010/main" val="29164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9617F35-5312-4EBB-A8E1-C6E640B074B5}"/>
              </a:ext>
            </a:extLst>
          </p:cNvPr>
          <p:cNvGraphicFramePr>
            <a:graphicFrameLocks noChangeAspect="1"/>
          </p:cNvGraphicFramePr>
          <p:nvPr userDrawn="1">
            <p:custDataLst>
              <p:tags r:id="rId9"/>
            </p:custDataLst>
            <p:extLst>
              <p:ext uri="{D42A27DB-BD31-4B8C-83A1-F6EECF244321}">
                <p14:modId xmlns:p14="http://schemas.microsoft.com/office/powerpoint/2010/main" val="804464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10" imgW="473" imgH="470" progId="TCLayout.ActiveDocument.1">
                  <p:embed/>
                </p:oleObj>
              </mc:Choice>
              <mc:Fallback>
                <p:oleObj name="Diapositive think-cell" r:id="rId10" imgW="473" imgH="470" progId="TCLayout.ActiveDocument.1">
                  <p:embed/>
                  <p:pic>
                    <p:nvPicPr>
                      <p:cNvPr id="4" name="Objet 3" hidden="1">
                        <a:extLst>
                          <a:ext uri="{FF2B5EF4-FFF2-40B4-BE49-F238E27FC236}">
                            <a16:creationId xmlns:a16="http://schemas.microsoft.com/office/drawing/2014/main" id="{59617F35-5312-4EBB-A8E1-C6E640B074B5}"/>
                          </a:ext>
                        </a:extLst>
                      </p:cNvPr>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15413" y="274638"/>
            <a:ext cx="107696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3" name="Text Placeholder 2"/>
          <p:cNvSpPr>
            <a:spLocks noGrp="1"/>
          </p:cNvSpPr>
          <p:nvPr>
            <p:ph type="body" idx="1"/>
          </p:nvPr>
        </p:nvSpPr>
        <p:spPr>
          <a:xfrm>
            <a:off x="815413" y="1600201"/>
            <a:ext cx="10769600" cy="4525963"/>
          </a:xfrm>
          <a:prstGeom prst="rect">
            <a:avLst/>
          </a:prstGeom>
        </p:spPr>
        <p:txBody>
          <a:bodyPr vert="horz" lIns="91440" tIns="45720" rIns="91440" bIns="4572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6" name="Slide Number Placeholder 5"/>
          <p:cNvSpPr>
            <a:spLocks noGrp="1"/>
          </p:cNvSpPr>
          <p:nvPr>
            <p:ph type="sldNum" sz="quarter" idx="4"/>
          </p:nvPr>
        </p:nvSpPr>
        <p:spPr>
          <a:xfrm>
            <a:off x="11715252" y="6356351"/>
            <a:ext cx="409014"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pPr/>
              <a:t>‹N°›</a:t>
            </a:fld>
            <a:endParaRPr kumimoji="0" lang="fr-FR"/>
          </a:p>
        </p:txBody>
      </p:sp>
    </p:spTree>
    <p:extLst>
      <p:ext uri="{BB962C8B-B14F-4D97-AF65-F5344CB8AC3E}">
        <p14:creationId xmlns:p14="http://schemas.microsoft.com/office/powerpoint/2010/main" val="835811480"/>
      </p:ext>
    </p:extLst>
  </p:cSld>
  <p:clrMap bg1="lt1" tx1="dk1" bg2="lt2" tx2="dk2" accent1="accent1" accent2="accent2" accent3="accent3" accent4="accent4" accent5="accent5" accent6="accent6" hlink="hlink" folHlink="folHlink"/>
  <p:sldLayoutIdLst>
    <p:sldLayoutId id="2147483684" r:id="rId1"/>
    <p:sldLayoutId id="2147483690" r:id="rId2"/>
    <p:sldLayoutId id="2147483686" r:id="rId3"/>
    <p:sldLayoutId id="2147483688" r:id="rId4"/>
    <p:sldLayoutId id="2147483687" r:id="rId5"/>
    <p:sldLayoutId id="2147483705" r:id="rId6"/>
    <p:sldLayoutId id="2147483704" r:id="rId7"/>
  </p:sldLayoutIdLst>
  <p:hf hdr="0" ftr="0" dt="0"/>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OBJECTIFS STRATEGIQUES</a:t>
            </a:r>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p:txBody>
          <a:bodyPr/>
          <a:lstStyle/>
          <a:p>
            <a:endParaRPr lang="fr-FR" sz="1800" dirty="0"/>
          </a:p>
          <a:p>
            <a:r>
              <a:rPr lang="fr-FR" sz="1800" dirty="0"/>
              <a:t>Améliorer notre niveau de sécurité</a:t>
            </a:r>
          </a:p>
          <a:p>
            <a:pPr marL="809625" lvl="1" indent="-457200">
              <a:buFont typeface="Wingdings" panose="05000000000000000000" pitchFamily="2" charset="2"/>
              <a:buChar char="Ø"/>
            </a:pPr>
            <a:r>
              <a:rPr lang="fr-FR" sz="1800" dirty="0"/>
              <a:t>Réduire le vol d’identifiants</a:t>
            </a:r>
          </a:p>
          <a:p>
            <a:pPr marL="809625" lvl="1" indent="-457200">
              <a:buFont typeface="Wingdings" panose="05000000000000000000" pitchFamily="2" charset="2"/>
              <a:buChar char="Ø"/>
            </a:pPr>
            <a:r>
              <a:rPr lang="fr-FR" sz="1800" dirty="0"/>
              <a:t>Bloquer les connexions depuis des équipements non autorisés</a:t>
            </a:r>
          </a:p>
          <a:p>
            <a:pPr lvl="1"/>
            <a:endParaRPr lang="fr-FR" sz="1800" dirty="0"/>
          </a:p>
          <a:p>
            <a:r>
              <a:rPr lang="fr-FR" sz="1800" dirty="0"/>
              <a:t>Moderniser la sécurisation des accès au SI</a:t>
            </a:r>
            <a:br>
              <a:rPr lang="fr-FR" sz="1800" dirty="0"/>
            </a:br>
            <a:endParaRPr lang="fr-FR" sz="1800" dirty="0"/>
          </a:p>
          <a:p>
            <a:r>
              <a:rPr lang="fr-FR" sz="1800" dirty="0"/>
              <a:t>Respecter la directive européenne de sécurité NIS</a:t>
            </a:r>
          </a:p>
          <a:p>
            <a:pPr marL="809625" lvl="1" indent="-457200">
              <a:buFont typeface="Wingdings" panose="05000000000000000000" pitchFamily="2" charset="2"/>
              <a:buChar char="Ø"/>
            </a:pPr>
            <a:r>
              <a:rPr lang="fr-FR" sz="1800" dirty="0"/>
              <a:t>Conformité à la règle imposant l’authentification multi-facteurs pour les accès nomades (télétravail compris)</a:t>
            </a:r>
            <a:br>
              <a:rPr lang="fr-FR" sz="1800" dirty="0"/>
            </a:br>
            <a:endParaRPr lang="fr-FR" sz="1800" dirty="0"/>
          </a:p>
          <a:p>
            <a:endParaRPr lang="fr-FR" sz="1800" dirty="0"/>
          </a:p>
          <a:p>
            <a:endParaRPr lang="fr-FR" dirty="0"/>
          </a:p>
        </p:txBody>
      </p:sp>
    </p:spTree>
    <p:extLst>
      <p:ext uri="{BB962C8B-B14F-4D97-AF65-F5344CB8AC3E}">
        <p14:creationId xmlns:p14="http://schemas.microsoft.com/office/powerpoint/2010/main" val="324895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OBJECTIFS REGLEMENTAIRES</a:t>
            </a:r>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p:txBody>
          <a:bodyPr/>
          <a:lstStyle/>
          <a:p>
            <a:r>
              <a:rPr lang="fr-FR" sz="1800" dirty="0"/>
              <a:t>Directive européenne de sécurité NIS (</a:t>
            </a:r>
            <a:r>
              <a:rPr lang="en-US" sz="1800" dirty="0"/>
              <a:t>Network and Information System Security)</a:t>
            </a:r>
            <a:endParaRPr lang="fr-FR" sz="1800" dirty="0"/>
          </a:p>
          <a:p>
            <a:pPr lvl="1">
              <a:buFont typeface="Wingdings" panose="05000000000000000000" pitchFamily="2" charset="2"/>
              <a:buChar char="Ø"/>
            </a:pPr>
            <a:r>
              <a:rPr lang="fr-FR" sz="1800" b="0" dirty="0"/>
              <a:t>Nous sommes Organisme de Service Essentiel (OSE)</a:t>
            </a:r>
          </a:p>
          <a:p>
            <a:pPr lvl="1">
              <a:buFont typeface="Wingdings" panose="05000000000000000000" pitchFamily="2" charset="2"/>
              <a:buChar char="Ø"/>
            </a:pPr>
            <a:r>
              <a:rPr lang="fr-FR" sz="1800" b="0" dirty="0"/>
              <a:t>La directive NIS nous impose l’authentification multi-facteur pour les accès nomades (télétravail y compris)</a:t>
            </a:r>
          </a:p>
          <a:p>
            <a:endParaRPr lang="fr-FR" dirty="0"/>
          </a:p>
        </p:txBody>
      </p:sp>
      <p:pic>
        <p:nvPicPr>
          <p:cNvPr id="5" name="Image 4">
            <a:extLst>
              <a:ext uri="{FF2B5EF4-FFF2-40B4-BE49-F238E27FC236}">
                <a16:creationId xmlns:a16="http://schemas.microsoft.com/office/drawing/2014/main" id="{D3601349-B7F3-E047-A43F-C153A9F5566F}"/>
              </a:ext>
            </a:extLst>
          </p:cNvPr>
          <p:cNvPicPr>
            <a:picLocks noChangeAspect="1"/>
          </p:cNvPicPr>
          <p:nvPr/>
        </p:nvPicPr>
        <p:blipFill>
          <a:blip r:embed="rId3"/>
          <a:stretch>
            <a:fillRect/>
          </a:stretch>
        </p:blipFill>
        <p:spPr>
          <a:xfrm>
            <a:off x="1062439" y="3191104"/>
            <a:ext cx="8219096" cy="989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864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DEFINITION de l’</a:t>
            </a:r>
            <a:r>
              <a:rPr lang="fr-FR" sz="2000" dirty="0"/>
              <a:t>Authentification Multi-Facteurs (MFA)</a:t>
            </a:r>
            <a:endParaRPr lang="fr-FR" dirty="0"/>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p:txBody>
          <a:bodyPr>
            <a:normAutofit/>
          </a:bodyPr>
          <a:lstStyle/>
          <a:p>
            <a:r>
              <a:rPr lang="fr-FR" sz="1800" dirty="0"/>
              <a:t>Authentification multi-facteurs</a:t>
            </a:r>
          </a:p>
          <a:p>
            <a:pPr lvl="1">
              <a:buFont typeface="Wingdings" panose="05000000000000000000" pitchFamily="2" charset="2"/>
              <a:buChar char="Ø"/>
            </a:pPr>
            <a:r>
              <a:rPr lang="fr-FR" sz="1800" b="0" dirty="0"/>
              <a:t>C’est une méthode d’authentification dans laquelle l’utilisateur doit fournir au minimum deux facteurs de vérification pour accéder aux ressources du système d‘information. </a:t>
            </a:r>
            <a:br>
              <a:rPr lang="fr-FR" sz="1800" b="0" dirty="0"/>
            </a:br>
            <a:r>
              <a:rPr lang="fr-FR" sz="1800" b="0" dirty="0"/>
              <a:t>Au lieu de se contenter d’un nom d’utilisateur et d’un mot de passe, l’a</a:t>
            </a:r>
            <a:r>
              <a:rPr lang="fr-FR" sz="1800" dirty="0"/>
              <a:t>uthentification multi-facteurs </a:t>
            </a:r>
            <a:r>
              <a:rPr lang="fr-FR" sz="1800" b="0" dirty="0"/>
              <a:t>exige un ou plusieurs facteurs de vérification supplémentaires, ce qui réduit la probabilité qu’une cyberattaque puisse réussir.</a:t>
            </a:r>
          </a:p>
          <a:p>
            <a:endParaRPr lang="fr-FR" sz="1800" dirty="0"/>
          </a:p>
          <a:p>
            <a:r>
              <a:rPr lang="fr-FR" sz="1800" dirty="0"/>
              <a:t>Les 3 Facteurs d’authentification pour l’authentification multi-facteurs</a:t>
            </a:r>
          </a:p>
          <a:p>
            <a:pPr lvl="1">
              <a:buFont typeface="Wingdings" panose="05000000000000000000" pitchFamily="2" charset="2"/>
              <a:buChar char="Ø"/>
            </a:pPr>
            <a:r>
              <a:rPr lang="fr-FR" sz="1800" b="0" dirty="0"/>
              <a:t>Un facteur de possession : la station de travail de l’agent, </a:t>
            </a:r>
          </a:p>
          <a:p>
            <a:pPr lvl="1">
              <a:buFont typeface="Wingdings" panose="05000000000000000000" pitchFamily="2" charset="2"/>
              <a:buChar char="Ø"/>
            </a:pPr>
            <a:r>
              <a:rPr lang="fr-FR" sz="1800" b="0" dirty="0"/>
              <a:t>Un facteur de connaissance : un code​ confidentiel (obligatoire), </a:t>
            </a:r>
          </a:p>
          <a:p>
            <a:pPr lvl="1">
              <a:buFont typeface="Wingdings" panose="05000000000000000000" pitchFamily="2" charset="2"/>
              <a:buChar char="Ø"/>
            </a:pPr>
            <a:r>
              <a:rPr lang="fr-FR" sz="1800" b="0" dirty="0"/>
              <a:t>Un facteur d’inhérence : empreinte digitale ou la reconnaissance faciale sur le matériel compatible (optionnel).</a:t>
            </a:r>
            <a:br>
              <a:rPr lang="fr-FR" sz="1800" dirty="0"/>
            </a:br>
            <a:endParaRPr lang="fr-FR" sz="1800" dirty="0"/>
          </a:p>
          <a:p>
            <a:endParaRPr lang="fr-FR" sz="1800" dirty="0"/>
          </a:p>
          <a:p>
            <a:endParaRPr lang="fr-FR" dirty="0"/>
          </a:p>
        </p:txBody>
      </p:sp>
    </p:spTree>
    <p:extLst>
      <p:ext uri="{BB962C8B-B14F-4D97-AF65-F5344CB8AC3E}">
        <p14:creationId xmlns:p14="http://schemas.microsoft.com/office/powerpoint/2010/main" val="121392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WINDOWS HELLO</a:t>
            </a:r>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p:txBody>
          <a:bodyPr>
            <a:normAutofit/>
          </a:bodyPr>
          <a:lstStyle/>
          <a:p>
            <a:r>
              <a:rPr lang="fr-FR" sz="1800" b="0" dirty="0"/>
              <a:t>Permet d’activer l’authentification multi-facteurs sur les stations de travail</a:t>
            </a:r>
            <a:br>
              <a:rPr lang="fr-FR" sz="1800" b="0" dirty="0"/>
            </a:br>
            <a:endParaRPr lang="fr-FR" sz="1800" b="0" dirty="0"/>
          </a:p>
          <a:p>
            <a:r>
              <a:rPr lang="fr-FR" sz="1800" b="0" dirty="0"/>
              <a:t>Remplace la saisie du mot de passe Windows pour l’ouverture de session par un code confidentiel de 6 caractères stocké et chiffré sur la station de travail.</a:t>
            </a:r>
          </a:p>
          <a:p>
            <a:endParaRPr lang="fr-FR" sz="1800" b="0" dirty="0"/>
          </a:p>
          <a:p>
            <a:r>
              <a:rPr lang="fr-FR" sz="1800" b="0" dirty="0"/>
              <a:t>Permet également l’utilisation d’empreintes digitales ou faciales, si le matériel est compatible. </a:t>
            </a:r>
          </a:p>
          <a:p>
            <a:endParaRPr lang="fr-FR" dirty="0"/>
          </a:p>
        </p:txBody>
      </p:sp>
    </p:spTree>
    <p:extLst>
      <p:ext uri="{BB962C8B-B14F-4D97-AF65-F5344CB8AC3E}">
        <p14:creationId xmlns:p14="http://schemas.microsoft.com/office/powerpoint/2010/main" val="228892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POLITIQUE DE SECURITE</a:t>
            </a:r>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p:txBody>
          <a:bodyPr>
            <a:normAutofit/>
          </a:bodyPr>
          <a:lstStyle/>
          <a:p>
            <a:r>
              <a:rPr lang="fr-FR" sz="1800" b="0" dirty="0"/>
              <a:t>Le code confidentiel Windows Hello doit être composé de </a:t>
            </a:r>
            <a:r>
              <a:rPr lang="fr-FR" sz="1800" dirty="0"/>
              <a:t>6 caractères fixes</a:t>
            </a:r>
            <a:r>
              <a:rPr lang="fr-FR" sz="1800" b="0" dirty="0"/>
              <a:t>. </a:t>
            </a:r>
            <a:br>
              <a:rPr lang="fr-FR" sz="1800" b="0" dirty="0"/>
            </a:br>
            <a:r>
              <a:rPr lang="fr-FR" sz="1800" b="0" dirty="0"/>
              <a:t>Il doit :  </a:t>
            </a:r>
          </a:p>
          <a:p>
            <a:pPr lvl="1">
              <a:buFont typeface="Wingdings" panose="05000000000000000000" pitchFamily="2" charset="2"/>
              <a:buChar char="Ø"/>
            </a:pPr>
            <a:r>
              <a:rPr lang="fr-FR" sz="1800" dirty="0"/>
              <a:t>Contenir au moins 1 numérique, </a:t>
            </a:r>
          </a:p>
          <a:p>
            <a:pPr lvl="1">
              <a:buFont typeface="Wingdings" panose="05000000000000000000" pitchFamily="2" charset="2"/>
              <a:buChar char="Ø"/>
            </a:pPr>
            <a:r>
              <a:rPr lang="fr-FR" sz="1800" dirty="0"/>
              <a:t>Contenir au moins 1 caractère minuscule, </a:t>
            </a:r>
          </a:p>
          <a:p>
            <a:pPr lvl="1">
              <a:buFont typeface="Wingdings" panose="05000000000000000000" pitchFamily="2" charset="2"/>
              <a:buChar char="Ø"/>
            </a:pPr>
            <a:r>
              <a:rPr lang="fr-FR" sz="1800" dirty="0"/>
              <a:t>N’appartenir à aucun dictionnaire et sans relation avec l’environnement personnel. </a:t>
            </a:r>
          </a:p>
          <a:p>
            <a:endParaRPr lang="fr-FR" sz="1800" b="0" dirty="0"/>
          </a:p>
          <a:p>
            <a:r>
              <a:rPr lang="fr-FR" sz="1800" b="0" dirty="0"/>
              <a:t>Le </a:t>
            </a:r>
            <a:r>
              <a:rPr lang="fr-FR" sz="1800" dirty="0"/>
              <a:t>code confidentiel Windows Hello n’expire jamais </a:t>
            </a:r>
            <a:r>
              <a:rPr lang="fr-FR" sz="1800" b="0" dirty="0"/>
              <a:t>mais peut être modifié à l’initiative de l’utilisateur. Il est stocké en toute sécurité sur l’appareil, il n’est transmis nulle part et il n’est pas stocké sur un serveur. Cela le rend plus sécurisé qu’un mot de passe traditionnel. </a:t>
            </a:r>
            <a:endParaRPr lang="fr-FR" b="0" dirty="0"/>
          </a:p>
        </p:txBody>
      </p:sp>
    </p:spTree>
    <p:extLst>
      <p:ext uri="{BB962C8B-B14F-4D97-AF65-F5344CB8AC3E}">
        <p14:creationId xmlns:p14="http://schemas.microsoft.com/office/powerpoint/2010/main" val="142898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Cas d’usage du code confidentiel Windows Hello </a:t>
            </a:r>
          </a:p>
        </p:txBody>
      </p:sp>
      <p:sp>
        <p:nvSpPr>
          <p:cNvPr id="5" name="Espace réservé du contenu 4">
            <a:extLst>
              <a:ext uri="{FF2B5EF4-FFF2-40B4-BE49-F238E27FC236}">
                <a16:creationId xmlns:a16="http://schemas.microsoft.com/office/drawing/2014/main" id="{AD5ABC08-4D5D-ADE2-9B76-50D39FAB84E3}"/>
              </a:ext>
            </a:extLst>
          </p:cNvPr>
          <p:cNvSpPr>
            <a:spLocks noGrp="1"/>
          </p:cNvSpPr>
          <p:nvPr>
            <p:ph idx="1"/>
          </p:nvPr>
        </p:nvSpPr>
        <p:spPr/>
        <p:txBody>
          <a:bodyPr/>
          <a:lstStyle/>
          <a:p>
            <a:endParaRPr lang="fr-FR" dirty="0"/>
          </a:p>
          <a:p>
            <a:endParaRPr lang="fr-FR" dirty="0"/>
          </a:p>
          <a:p>
            <a:endParaRPr lang="fr-FR" dirty="0"/>
          </a:p>
          <a:p>
            <a:endParaRPr lang="fr-FR" dirty="0"/>
          </a:p>
          <a:p>
            <a:endParaRPr lang="fr-FR" dirty="0"/>
          </a:p>
          <a:p>
            <a:endParaRPr lang="fr-FR" dirty="0"/>
          </a:p>
          <a:p>
            <a:pPr marL="0" indent="0">
              <a:buNone/>
            </a:pPr>
            <a:endPar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fr-FR" i="1" dirty="0">
              <a:solidFill>
                <a:prstClr val="black"/>
              </a:solidFill>
              <a:latin typeface="Calibri" panose="020F0502020204030204"/>
            </a:endParaRPr>
          </a:p>
          <a:p>
            <a:pPr marL="0" indent="0">
              <a:buNone/>
            </a:pPr>
            <a:endPar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fr-FR" i="1" dirty="0">
              <a:solidFill>
                <a:prstClr val="black"/>
              </a:solidFill>
              <a:latin typeface="Calibri" panose="020F0502020204030204"/>
            </a:endParaRPr>
          </a:p>
          <a:p>
            <a:pPr marL="0" indent="0">
              <a:buNone/>
            </a:pP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 La cible est de ne plus pouvoir s’authentifier à l’aide du mot de passe Windows mais </a:t>
            </a:r>
            <a:r>
              <a:rPr kumimoji="0" lang="fr-FR" sz="1600" b="1" i="1" u="none" strike="noStrike" kern="1200" cap="none" spc="0" normalizeH="0" baseline="0" noProof="0" dirty="0">
                <a:ln>
                  <a:noFill/>
                </a:ln>
                <a:solidFill>
                  <a:prstClr val="black"/>
                </a:solidFill>
                <a:effectLst/>
                <a:uLnTx/>
                <a:uFillTx/>
                <a:latin typeface="Calibri" panose="020F0502020204030204"/>
                <a:ea typeface="+mn-ea"/>
                <a:cs typeface="+mn-cs"/>
              </a:rPr>
              <a:t>les deux solutions cohabiteront au début</a:t>
            </a: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indent="0">
              <a:buNone/>
            </a:pP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 Le SSO (Single </a:t>
            </a:r>
            <a:r>
              <a:rPr kumimoji="0" lang="fr-FR" sz="1600" b="0" i="1" u="none" strike="noStrike" kern="1200" cap="none" spc="0" normalizeH="0" baseline="0" noProof="0" dirty="0" err="1">
                <a:ln>
                  <a:noFill/>
                </a:ln>
                <a:solidFill>
                  <a:prstClr val="black"/>
                </a:solidFill>
                <a:effectLst/>
                <a:uLnTx/>
                <a:uFillTx/>
                <a:latin typeface="Calibri" panose="020F0502020204030204"/>
                <a:ea typeface="+mn-ea"/>
                <a:cs typeface="+mn-cs"/>
              </a:rPr>
              <a:t>Sign</a:t>
            </a: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 On) permet de se connecter en tant qu’agent CAF/CNAF sans ressaisir un identifiant et mot de passe.</a:t>
            </a:r>
          </a:p>
          <a:p>
            <a:endParaRPr lang="fr-FR" dirty="0"/>
          </a:p>
          <a:p>
            <a:endParaRPr lang="fr-FR" dirty="0"/>
          </a:p>
        </p:txBody>
      </p:sp>
      <p:graphicFrame>
        <p:nvGraphicFramePr>
          <p:cNvPr id="6" name="Espace réservé du contenu 6">
            <a:extLst>
              <a:ext uri="{FF2B5EF4-FFF2-40B4-BE49-F238E27FC236}">
                <a16:creationId xmlns:a16="http://schemas.microsoft.com/office/drawing/2014/main" id="{94595B86-998B-2ADF-F666-B68DE20D2DC9}"/>
              </a:ext>
            </a:extLst>
          </p:cNvPr>
          <p:cNvGraphicFramePr>
            <a:graphicFrameLocks/>
          </p:cNvGraphicFramePr>
          <p:nvPr>
            <p:extLst>
              <p:ext uri="{D42A27DB-BD31-4B8C-83A1-F6EECF244321}">
                <p14:modId xmlns:p14="http://schemas.microsoft.com/office/powerpoint/2010/main" val="31762272"/>
              </p:ext>
            </p:extLst>
          </p:nvPr>
        </p:nvGraphicFramePr>
        <p:xfrm>
          <a:off x="823979" y="1711430"/>
          <a:ext cx="10752137" cy="1616456"/>
        </p:xfrm>
        <a:graphic>
          <a:graphicData uri="http://schemas.openxmlformats.org/drawingml/2006/table">
            <a:tbl>
              <a:tblPr firstRow="1" firstCol="1" bandRow="1"/>
              <a:tblGrid>
                <a:gridCol w="5189959">
                  <a:extLst>
                    <a:ext uri="{9D8B030D-6E8A-4147-A177-3AD203B41FA5}">
                      <a16:colId xmlns:a16="http://schemas.microsoft.com/office/drawing/2014/main" val="4130603213"/>
                    </a:ext>
                  </a:extLst>
                </a:gridCol>
                <a:gridCol w="2954216">
                  <a:extLst>
                    <a:ext uri="{9D8B030D-6E8A-4147-A177-3AD203B41FA5}">
                      <a16:colId xmlns:a16="http://schemas.microsoft.com/office/drawing/2014/main" val="2760704856"/>
                    </a:ext>
                  </a:extLst>
                </a:gridCol>
                <a:gridCol w="2607962">
                  <a:extLst>
                    <a:ext uri="{9D8B030D-6E8A-4147-A177-3AD203B41FA5}">
                      <a16:colId xmlns:a16="http://schemas.microsoft.com/office/drawing/2014/main" val="1723225858"/>
                    </a:ext>
                  </a:extLst>
                </a:gridCol>
              </a:tblGrid>
              <a:tr h="0">
                <a:tc>
                  <a:txBody>
                    <a:bodyPr/>
                    <a:lstStyle/>
                    <a:p>
                      <a:pPr algn="l">
                        <a:lnSpc>
                          <a:spcPct val="115000"/>
                        </a:lnSpc>
                        <a:spcAft>
                          <a:spcPts val="1200"/>
                        </a:spcAft>
                      </a:pPr>
                      <a:endParaRPr lang="fr-FR" sz="1600" dirty="0">
                        <a:effectLst/>
                        <a:latin typeface="+mn-lt"/>
                        <a:ea typeface="Calibri" panose="020F050202020403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200"/>
                        </a:spcAft>
                      </a:pPr>
                      <a:r>
                        <a:rPr lang="fr-FR" sz="1600" dirty="0">
                          <a:effectLst/>
                          <a:latin typeface="+mn-lt"/>
                          <a:ea typeface="Calibri" panose="020F0502020204030204" pitchFamily="34" charset="0"/>
                        </a:rPr>
                        <a:t>Code confidentiel Windows Hello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200"/>
                        </a:spcAft>
                      </a:pPr>
                      <a:r>
                        <a:rPr lang="fr-FR" sz="1600">
                          <a:effectLst/>
                          <a:latin typeface="+mn-lt"/>
                          <a:ea typeface="Calibri" panose="020F0502020204030204" pitchFamily="34" charset="0"/>
                        </a:rPr>
                        <a:t>Mot de passe Windows standard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426106"/>
                  </a:ext>
                </a:extLst>
              </a:tr>
              <a:tr h="0">
                <a:tc>
                  <a:txBody>
                    <a:bodyPr/>
                    <a:lstStyle/>
                    <a:p>
                      <a:pPr algn="l">
                        <a:lnSpc>
                          <a:spcPct val="115000"/>
                        </a:lnSpc>
                        <a:spcAft>
                          <a:spcPts val="1200"/>
                        </a:spcAft>
                      </a:pPr>
                      <a:r>
                        <a:rPr lang="fr-FR" sz="1600" dirty="0">
                          <a:effectLst/>
                          <a:latin typeface="+mn-lt"/>
                          <a:ea typeface="Calibri" panose="020F0502020204030204" pitchFamily="34" charset="0"/>
                        </a:rPr>
                        <a:t>Ouverture de session Windows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200"/>
                        </a:spcAft>
                      </a:pPr>
                      <a:r>
                        <a:rPr lang="fr-FR" sz="1600" dirty="0">
                          <a:effectLst/>
                          <a:latin typeface="+mn-lt"/>
                          <a:ea typeface="Calibri" panose="020F0502020204030204" pitchFamily="34" charset="0"/>
                          <a:cs typeface="Segoe UI Emoji" panose="020B0502040204020203" pitchFamily="34" charset="0"/>
                        </a:rPr>
                        <a:t>✅</a:t>
                      </a:r>
                      <a:endParaRPr lang="fr-FR" sz="16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200"/>
                        </a:spcAft>
                      </a:pPr>
                      <a:r>
                        <a:rPr lang="fr-FR" sz="1600" dirty="0">
                          <a:effectLst/>
                          <a:latin typeface="+mn-lt"/>
                          <a:ea typeface="Calibri" panose="020F0502020204030204" pitchFamily="34" charset="0"/>
                          <a:cs typeface="Segoe UI Emoji" panose="020B0502040204020203" pitchFamily="34" charset="0"/>
                        </a:rPr>
                        <a:t>❌(*)</a:t>
                      </a:r>
                      <a:endParaRPr lang="fr-FR" sz="16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969135"/>
                  </a:ext>
                </a:extLst>
              </a:tr>
              <a:tr h="0">
                <a:tc>
                  <a:txBody>
                    <a:bodyPr/>
                    <a:lstStyle/>
                    <a:p>
                      <a:pPr algn="l">
                        <a:lnSpc>
                          <a:spcPct val="115000"/>
                        </a:lnSpc>
                        <a:spcAft>
                          <a:spcPts val="1200"/>
                        </a:spcAft>
                      </a:pPr>
                      <a:r>
                        <a:rPr lang="fr-FR" sz="1600" dirty="0">
                          <a:effectLst/>
                          <a:latin typeface="+mn-lt"/>
                          <a:ea typeface="Calibri" panose="020F0502020204030204" pitchFamily="34" charset="0"/>
                        </a:rPr>
                        <a:t>Applications non SSO(**) : VPN Check Point, Cisco Jabber, Horoquartz.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200"/>
                        </a:spcAft>
                      </a:pPr>
                      <a:r>
                        <a:rPr lang="fr-FR" sz="1600">
                          <a:effectLst/>
                          <a:latin typeface="+mn-lt"/>
                          <a:ea typeface="Calibri" panose="020F0502020204030204" pitchFamily="34" charset="0"/>
                          <a:cs typeface="Segoe UI Emoji" panose="020B0502040204020203" pitchFamily="34" charset="0"/>
                        </a:rPr>
                        <a:t>❌</a:t>
                      </a:r>
                      <a:endParaRPr lang="fr-FR" sz="1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200"/>
                        </a:spcAft>
                      </a:pPr>
                      <a:r>
                        <a:rPr lang="fr-FR" sz="1600">
                          <a:effectLst/>
                          <a:latin typeface="+mn-lt"/>
                          <a:ea typeface="Calibri" panose="020F0502020204030204" pitchFamily="34" charset="0"/>
                          <a:cs typeface="Segoe UI Emoji" panose="020B0502040204020203" pitchFamily="34" charset="0"/>
                        </a:rPr>
                        <a:t>✅</a:t>
                      </a:r>
                      <a:endParaRPr lang="fr-FR" sz="16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5546539"/>
                  </a:ext>
                </a:extLst>
              </a:tr>
              <a:tr h="0">
                <a:tc>
                  <a:txBody>
                    <a:bodyPr/>
                    <a:lstStyle/>
                    <a:p>
                      <a:pPr algn="l">
                        <a:lnSpc>
                          <a:spcPct val="115000"/>
                        </a:lnSpc>
                        <a:spcAft>
                          <a:spcPts val="1200"/>
                        </a:spcAft>
                      </a:pPr>
                      <a:r>
                        <a:rPr lang="fr-FR" sz="1600" dirty="0">
                          <a:effectLst/>
                          <a:latin typeface="+mn-lt"/>
                          <a:ea typeface="Calibri" panose="020F0502020204030204" pitchFamily="34" charset="0"/>
                        </a:rPr>
                        <a:t>Postes partagés (accueil, formation, réunion…)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200"/>
                        </a:spcAft>
                      </a:pPr>
                      <a:r>
                        <a:rPr lang="fr-FR" sz="1600" dirty="0">
                          <a:effectLst/>
                          <a:latin typeface="+mn-lt"/>
                          <a:ea typeface="Calibri" panose="020F0502020204030204" pitchFamily="34" charset="0"/>
                          <a:cs typeface="Segoe UI Emoji" panose="020B0502040204020203" pitchFamily="34" charset="0"/>
                        </a:rPr>
                        <a:t>❌</a:t>
                      </a:r>
                      <a:endParaRPr lang="fr-FR" sz="16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200"/>
                        </a:spcAft>
                      </a:pPr>
                      <a:r>
                        <a:rPr lang="fr-FR" sz="1600" dirty="0">
                          <a:effectLst/>
                          <a:latin typeface="+mn-lt"/>
                          <a:ea typeface="Calibri" panose="020F0502020204030204" pitchFamily="34" charset="0"/>
                          <a:cs typeface="Segoe UI Emoji" panose="020B0502040204020203" pitchFamily="34" charset="0"/>
                        </a:rPr>
                        <a:t>✅</a:t>
                      </a:r>
                      <a:endParaRPr lang="fr-FR" sz="16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5437569"/>
                  </a:ext>
                </a:extLst>
              </a:tr>
            </a:tbl>
          </a:graphicData>
        </a:graphic>
      </p:graphicFrame>
    </p:spTree>
    <p:extLst>
      <p:ext uri="{BB962C8B-B14F-4D97-AF65-F5344CB8AC3E}">
        <p14:creationId xmlns:p14="http://schemas.microsoft.com/office/powerpoint/2010/main" val="399781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3488A3-0102-BF1E-FF58-549B9D341E80}"/>
              </a:ext>
            </a:extLst>
          </p:cNvPr>
          <p:cNvSpPr/>
          <p:nvPr/>
        </p:nvSpPr>
        <p:spPr>
          <a:xfrm>
            <a:off x="881980" y="3237185"/>
            <a:ext cx="10486041" cy="809297"/>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Comment Initialiser le code confidentiel Windows hello ?</a:t>
            </a:r>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a:xfrm>
            <a:off x="823979" y="1218040"/>
            <a:ext cx="10753194" cy="5046125"/>
          </a:xfrm>
        </p:spPr>
        <p:txBody>
          <a:bodyPr>
            <a:normAutofit/>
          </a:bodyPr>
          <a:lstStyle/>
          <a:p>
            <a:r>
              <a:rPr lang="fr-FR" sz="1800" dirty="0"/>
              <a:t>Le service informatique local est à l’initiative du déploiement de Windows Hello sur les postes de travail.</a:t>
            </a:r>
          </a:p>
          <a:p>
            <a:pPr marL="0" indent="0">
              <a:buNone/>
            </a:pPr>
            <a:endParaRPr lang="fr-FR" sz="1800" dirty="0"/>
          </a:p>
          <a:p>
            <a:r>
              <a:rPr lang="fr-FR" sz="1800" dirty="0"/>
              <a:t>L’</a:t>
            </a:r>
            <a:r>
              <a:rPr lang="fr-FR" sz="1800" b="1" dirty="0"/>
              <a:t>initialisation</a:t>
            </a:r>
            <a:r>
              <a:rPr lang="fr-FR" sz="1800" dirty="0"/>
              <a:t> du code confidentiel Windows Hello de l’utilisateur </a:t>
            </a:r>
            <a:r>
              <a:rPr lang="fr-FR" sz="1800" b="1" dirty="0"/>
              <a:t>doit se faire sur site </a:t>
            </a:r>
            <a:r>
              <a:rPr lang="fr-FR" sz="1800" dirty="0"/>
              <a:t>et nécessite une double vérification à l’aide :  </a:t>
            </a:r>
          </a:p>
          <a:p>
            <a:pPr marL="457200" lvl="1" indent="0">
              <a:buNone/>
            </a:pPr>
            <a:endParaRPr lang="fr-FR" sz="1800" b="0" dirty="0"/>
          </a:p>
          <a:p>
            <a:pPr lvl="1">
              <a:buFont typeface="Wingdings" panose="05000000000000000000" pitchFamily="2" charset="2"/>
              <a:buChar char="Ø"/>
            </a:pPr>
            <a:r>
              <a:rPr lang="fr-FR" sz="1800" b="0" dirty="0"/>
              <a:t>D’un téléphone mobile </a:t>
            </a:r>
            <a:r>
              <a:rPr lang="fr-FR" sz="1800" b="1" dirty="0"/>
              <a:t>professionnel </a:t>
            </a:r>
            <a:r>
              <a:rPr lang="fr-FR" sz="1800" b="0" dirty="0"/>
              <a:t>via l’application Microsoft </a:t>
            </a:r>
            <a:r>
              <a:rPr lang="fr-FR" sz="1800" b="0" dirty="0" err="1"/>
              <a:t>Authenticator</a:t>
            </a:r>
            <a:r>
              <a:rPr lang="fr-FR" sz="1800" b="0" dirty="0"/>
              <a:t> ou la réception d’un SMS</a:t>
            </a:r>
            <a:r>
              <a:rPr lang="fr-FR" sz="1800" dirty="0"/>
              <a:t>.</a:t>
            </a:r>
          </a:p>
          <a:p>
            <a:pPr marL="457200" lvl="1" indent="0">
              <a:buNone/>
            </a:pPr>
            <a:endParaRPr lang="fr-FR" sz="1800" b="0" dirty="0"/>
          </a:p>
          <a:p>
            <a:pPr lvl="1">
              <a:buFont typeface="Wingdings" panose="05000000000000000000" pitchFamily="2" charset="2"/>
              <a:buChar char="Ø"/>
            </a:pPr>
            <a:r>
              <a:rPr lang="fr-FR" sz="1800" b="0" dirty="0"/>
              <a:t>D’un téléphone mobile </a:t>
            </a:r>
            <a:r>
              <a:rPr lang="fr-FR" sz="1800" b="1" dirty="0"/>
              <a:t>personnel</a:t>
            </a:r>
            <a:r>
              <a:rPr lang="fr-FR" sz="1800" b="0" dirty="0"/>
              <a:t> après accord de l’utilisateur via la réception d’un SMS.</a:t>
            </a:r>
          </a:p>
          <a:p>
            <a:pPr marL="457200" lvl="1" indent="0">
              <a:buNone/>
            </a:pPr>
            <a:endParaRPr lang="fr-FR" sz="1800" dirty="0"/>
          </a:p>
          <a:p>
            <a:pPr marL="457200" lvl="1" indent="0">
              <a:buNone/>
            </a:pPr>
            <a:r>
              <a:rPr lang="fr-FR" sz="1800" dirty="0"/>
              <a:t>En cas d’impossibilité (pas de téléphone portable par exemple)</a:t>
            </a:r>
            <a:endParaRPr lang="fr-FR" sz="1800" b="0" dirty="0"/>
          </a:p>
          <a:p>
            <a:pPr lvl="1">
              <a:buFont typeface="Wingdings" panose="05000000000000000000" pitchFamily="2" charset="2"/>
              <a:buChar char="Ø"/>
            </a:pPr>
            <a:r>
              <a:rPr lang="fr-FR" sz="1800" b="0" dirty="0"/>
              <a:t>D’un appel téléphonique sur une ligne du support informatique joignable de l’extérieur.</a:t>
            </a:r>
          </a:p>
          <a:p>
            <a:pPr lvl="1">
              <a:buFont typeface="Wingdings" panose="05000000000000000000" pitchFamily="2" charset="2"/>
              <a:buChar char="Ø"/>
            </a:pPr>
            <a:endParaRPr lang="fr-FR" sz="1800" dirty="0"/>
          </a:p>
          <a:p>
            <a:pPr marL="457200" lvl="1" indent="0">
              <a:buNone/>
            </a:pPr>
            <a:r>
              <a:rPr lang="fr-FR" sz="1800" dirty="0">
                <a:effectLst/>
                <a:latin typeface="Calibri" panose="020F0502020204030204" pitchFamily="34" charset="0"/>
                <a:ea typeface="Calibri" panose="020F0502020204030204" pitchFamily="34" charset="0"/>
              </a:rPr>
              <a:t>La </a:t>
            </a:r>
            <a:r>
              <a:rPr lang="fr-FR" sz="1800" b="1" dirty="0">
                <a:effectLst/>
                <a:latin typeface="Calibri" panose="020F0502020204030204" pitchFamily="34" charset="0"/>
                <a:ea typeface="Calibri" panose="020F0502020204030204" pitchFamily="34" charset="0"/>
              </a:rPr>
              <a:t>réinitialisation</a:t>
            </a:r>
            <a:r>
              <a:rPr lang="fr-FR" sz="1800" dirty="0">
                <a:effectLst/>
                <a:latin typeface="Calibri" panose="020F0502020204030204" pitchFamily="34" charset="0"/>
                <a:ea typeface="Calibri" panose="020F0502020204030204" pitchFamily="34" charset="0"/>
              </a:rPr>
              <a:t> du code confidentiel Windows Hello de l’utilisateur, en cas d’oubli ou volonté de changement, pourra se faire en télétravail si l’agent a renseigné son numéro personnel </a:t>
            </a:r>
            <a:r>
              <a:rPr lang="fr-FR" sz="1800" b="1" dirty="0">
                <a:effectLst/>
                <a:latin typeface="Calibri" panose="020F0502020204030204" pitchFamily="34" charset="0"/>
                <a:ea typeface="Calibri" panose="020F0502020204030204" pitchFamily="34" charset="0"/>
              </a:rPr>
              <a:t>sinon il devra revenir sur site.</a:t>
            </a:r>
          </a:p>
          <a:p>
            <a:pPr marL="457200" lvl="1" indent="0">
              <a:buNone/>
            </a:pPr>
            <a:endParaRPr lang="fr-FR" b="0" dirty="0"/>
          </a:p>
        </p:txBody>
      </p:sp>
    </p:spTree>
    <p:extLst>
      <p:ext uri="{BB962C8B-B14F-4D97-AF65-F5344CB8AC3E}">
        <p14:creationId xmlns:p14="http://schemas.microsoft.com/office/powerpoint/2010/main" val="83941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Accompagnement des utilisateurs</a:t>
            </a:r>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p:txBody>
          <a:bodyPr>
            <a:normAutofit/>
          </a:bodyPr>
          <a:lstStyle/>
          <a:p>
            <a:r>
              <a:rPr lang="fr-FR" sz="1800" dirty="0"/>
              <a:t>Le support informatique de l’organisme accompagne personnellement les utilisateurs, </a:t>
            </a:r>
            <a:r>
              <a:rPr lang="fr-FR" sz="1800" b="1" dirty="0"/>
              <a:t>avec présence sur site</a:t>
            </a:r>
            <a:r>
              <a:rPr lang="fr-FR" sz="1800" dirty="0"/>
              <a:t>, notamment pour s’assurer des contrôles de sécurité à l’initialisation </a:t>
            </a:r>
            <a:r>
              <a:rPr lang="fr-FR" sz="1800" b="0" dirty="0"/>
              <a:t>du code confidentiel Windows Hello </a:t>
            </a:r>
            <a:r>
              <a:rPr lang="fr-FR" sz="1800" dirty="0"/>
              <a:t>:</a:t>
            </a:r>
          </a:p>
        </p:txBody>
      </p:sp>
      <p:graphicFrame>
        <p:nvGraphicFramePr>
          <p:cNvPr id="8" name="Tableau 7">
            <a:extLst>
              <a:ext uri="{FF2B5EF4-FFF2-40B4-BE49-F238E27FC236}">
                <a16:creationId xmlns:a16="http://schemas.microsoft.com/office/drawing/2014/main" id="{96815478-38FD-6A7E-EF67-EC9AE32BE724}"/>
              </a:ext>
            </a:extLst>
          </p:cNvPr>
          <p:cNvGraphicFramePr>
            <a:graphicFrameLocks noGrp="1"/>
          </p:cNvGraphicFramePr>
          <p:nvPr>
            <p:extLst>
              <p:ext uri="{D42A27DB-BD31-4B8C-83A1-F6EECF244321}">
                <p14:modId xmlns:p14="http://schemas.microsoft.com/office/powerpoint/2010/main" val="1912078393"/>
              </p:ext>
            </p:extLst>
          </p:nvPr>
        </p:nvGraphicFramePr>
        <p:xfrm>
          <a:off x="2217964" y="2702557"/>
          <a:ext cx="7948092" cy="2085073"/>
        </p:xfrm>
        <a:graphic>
          <a:graphicData uri="http://schemas.openxmlformats.org/drawingml/2006/table">
            <a:tbl>
              <a:tblPr/>
              <a:tblGrid>
                <a:gridCol w="4139565">
                  <a:extLst>
                    <a:ext uri="{9D8B030D-6E8A-4147-A177-3AD203B41FA5}">
                      <a16:colId xmlns:a16="http://schemas.microsoft.com/office/drawing/2014/main" val="3995690287"/>
                    </a:ext>
                  </a:extLst>
                </a:gridCol>
                <a:gridCol w="3808527">
                  <a:extLst>
                    <a:ext uri="{9D8B030D-6E8A-4147-A177-3AD203B41FA5}">
                      <a16:colId xmlns:a16="http://schemas.microsoft.com/office/drawing/2014/main" val="940465256"/>
                    </a:ext>
                  </a:extLst>
                </a:gridCol>
              </a:tblGrid>
              <a:tr h="439153">
                <a:tc>
                  <a:txBody>
                    <a:bodyPr/>
                    <a:lstStyle/>
                    <a:p>
                      <a:pPr algn="l" rtl="0" fontAlgn="base"/>
                      <a:r>
                        <a:rPr lang="fr-FR" sz="1600" b="1" i="0">
                          <a:effectLst/>
                          <a:latin typeface="Calibri" panose="020F0502020204030204" pitchFamily="34" charset="0"/>
                        </a:rPr>
                        <a:t>Modalités d’initialisation du code confidentiel</a:t>
                      </a:r>
                      <a:r>
                        <a:rPr lang="fr-FR" sz="1600" b="0" i="0">
                          <a:effectLst/>
                          <a:latin typeface="Calibri" panose="020F0502020204030204" pitchFamily="34" charset="0"/>
                        </a:rPr>
                        <a:t> </a:t>
                      </a:r>
                      <a:endParaRPr lang="fr-FR" sz="3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fr-FR" sz="1600" b="1" i="0" dirty="0">
                          <a:effectLst/>
                          <a:latin typeface="Calibri" panose="020F0502020204030204" pitchFamily="34" charset="0"/>
                        </a:rPr>
                        <a:t>Contrôles de sécurité à opérer</a:t>
                      </a:r>
                      <a:r>
                        <a:rPr lang="fr-FR" sz="1600" b="0" i="0" dirty="0">
                          <a:effectLst/>
                          <a:latin typeface="Calibri" panose="020F0502020204030204" pitchFamily="34" charset="0"/>
                        </a:rPr>
                        <a:t> </a:t>
                      </a:r>
                      <a:endParaRPr lang="fr-FR" sz="36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5688220"/>
                  </a:ext>
                </a:extLst>
              </a:tr>
              <a:tr h="820132">
                <a:tc>
                  <a:txBody>
                    <a:bodyPr/>
                    <a:lstStyle/>
                    <a:p>
                      <a:pPr algn="just" rtl="0" fontAlgn="base"/>
                      <a:r>
                        <a:rPr lang="fr-FR" sz="1600" b="0" i="0" dirty="0">
                          <a:effectLst/>
                          <a:latin typeface="Calibri" panose="020F0502020204030204" pitchFamily="34" charset="0"/>
                        </a:rPr>
                        <a:t>Par l'agent avec SMS </a:t>
                      </a:r>
                      <a:endParaRPr lang="fr-FR" sz="36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fr-FR" sz="1600" b="0" i="0" dirty="0">
                          <a:effectLst/>
                          <a:latin typeface="Calibri" panose="020F0502020204030204" pitchFamily="34" charset="0"/>
                        </a:rPr>
                        <a:t>S'assurer que l'utilisateur indique bien son numéro de téléphone portable (personnel ou professionnel). </a:t>
                      </a:r>
                      <a:endParaRPr lang="fr-FR" sz="36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148299"/>
                  </a:ext>
                </a:extLst>
              </a:tr>
              <a:tr h="820132">
                <a:tc>
                  <a:txBody>
                    <a:bodyPr/>
                    <a:lstStyle/>
                    <a:p>
                      <a:pPr algn="just" rtl="0" fontAlgn="base"/>
                      <a:r>
                        <a:rPr lang="fr-FR" sz="1600" b="0" i="0">
                          <a:effectLst/>
                          <a:latin typeface="Calibri" panose="020F0502020204030204" pitchFamily="34" charset="0"/>
                        </a:rPr>
                        <a:t>Par l'agent avec MS Authenticator </a:t>
                      </a:r>
                      <a:endParaRPr lang="fr-FR" sz="3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fr-FR" sz="1600" b="0" i="0" dirty="0">
                          <a:effectLst/>
                          <a:latin typeface="Calibri" panose="020F0502020204030204" pitchFamily="34" charset="0"/>
                        </a:rPr>
                        <a:t>S'assurer que l'utilisateur installe bien l'application sur son téléphone portable (personnel ou professionnel). </a:t>
                      </a:r>
                      <a:endParaRPr lang="fr-FR" sz="36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094731"/>
                  </a:ext>
                </a:extLst>
              </a:tr>
            </a:tbl>
          </a:graphicData>
        </a:graphic>
      </p:graphicFrame>
    </p:spTree>
    <p:extLst>
      <p:ext uri="{BB962C8B-B14F-4D97-AF65-F5344CB8AC3E}">
        <p14:creationId xmlns:p14="http://schemas.microsoft.com/office/powerpoint/2010/main" val="316790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C7DE4-B01A-452A-9D66-B2F161CD7CBE}"/>
              </a:ext>
            </a:extLst>
          </p:cNvPr>
          <p:cNvSpPr>
            <a:spLocks noGrp="1"/>
          </p:cNvSpPr>
          <p:nvPr>
            <p:ph type="title"/>
          </p:nvPr>
        </p:nvSpPr>
        <p:spPr/>
        <p:txBody>
          <a:bodyPr/>
          <a:lstStyle/>
          <a:p>
            <a:r>
              <a:rPr lang="fr-FR" dirty="0"/>
              <a:t>Où sont stockées les données et pourquoi ?</a:t>
            </a:r>
          </a:p>
        </p:txBody>
      </p:sp>
      <p:sp>
        <p:nvSpPr>
          <p:cNvPr id="3" name="Espace réservé du contenu 2">
            <a:extLst>
              <a:ext uri="{FF2B5EF4-FFF2-40B4-BE49-F238E27FC236}">
                <a16:creationId xmlns:a16="http://schemas.microsoft.com/office/drawing/2014/main" id="{BAE3FA37-7AA9-4995-9FA5-B43FDA9B7A31}"/>
              </a:ext>
            </a:extLst>
          </p:cNvPr>
          <p:cNvSpPr>
            <a:spLocks noGrp="1"/>
          </p:cNvSpPr>
          <p:nvPr>
            <p:ph idx="1"/>
          </p:nvPr>
        </p:nvSpPr>
        <p:spPr>
          <a:xfrm>
            <a:off x="719403" y="776983"/>
            <a:ext cx="10753194" cy="4297363"/>
          </a:xfrm>
        </p:spPr>
        <p:txBody>
          <a:bodyPr>
            <a:normAutofit/>
          </a:bodyPr>
          <a:lstStyle/>
          <a:p>
            <a:r>
              <a:rPr lang="fr-FR" sz="1800" dirty="0"/>
              <a:t>En fonction de la méthode utilisée, les données sont stockées dans les «</a:t>
            </a:r>
            <a:r>
              <a:rPr lang="fr-FR" sz="1800" i="1" dirty="0"/>
              <a:t> informations de sécurité</a:t>
            </a:r>
            <a:r>
              <a:rPr lang="fr-FR" sz="1800" dirty="0"/>
              <a:t> » du compte Microsoft de l’agent : </a:t>
            </a:r>
          </a:p>
          <a:p>
            <a:pPr lvl="1">
              <a:buFont typeface="Wingdings" panose="05000000000000000000" pitchFamily="2" charset="2"/>
              <a:buChar char="Ø"/>
            </a:pPr>
            <a:r>
              <a:rPr lang="fr-FR" sz="1800" b="0" dirty="0"/>
              <a:t>Numéro de téléphone en cas d’initialisation du code confidentiel Windows Hello par SMS ou appel téléphonique, </a:t>
            </a:r>
          </a:p>
          <a:p>
            <a:pPr lvl="1">
              <a:buFont typeface="Wingdings" panose="05000000000000000000" pitchFamily="2" charset="2"/>
              <a:buChar char="Ø"/>
            </a:pPr>
            <a:r>
              <a:rPr lang="fr-FR" sz="1800" b="0" dirty="0"/>
              <a:t>Nom du téléphone en cas d’initialisation du code confidentiel Windows Hello par l’application Microsoft </a:t>
            </a:r>
            <a:r>
              <a:rPr lang="fr-FR" sz="1800" b="0" dirty="0" err="1"/>
              <a:t>Authenticator</a:t>
            </a:r>
            <a:r>
              <a:rPr lang="fr-FR" sz="1800" b="0" dirty="0"/>
              <a:t>. </a:t>
            </a:r>
            <a:endParaRPr lang="fr-FR" b="0" dirty="0"/>
          </a:p>
        </p:txBody>
      </p:sp>
      <p:pic>
        <p:nvPicPr>
          <p:cNvPr id="4" name="Image 3">
            <a:extLst>
              <a:ext uri="{FF2B5EF4-FFF2-40B4-BE49-F238E27FC236}">
                <a16:creationId xmlns:a16="http://schemas.microsoft.com/office/drawing/2014/main" id="{9C303AA8-4113-76D5-31A2-0C0AF9ED291C}"/>
              </a:ext>
            </a:extLst>
          </p:cNvPr>
          <p:cNvPicPr>
            <a:picLocks noChangeAspect="1"/>
          </p:cNvPicPr>
          <p:nvPr/>
        </p:nvPicPr>
        <p:blipFill>
          <a:blip r:embed="rId3"/>
          <a:stretch>
            <a:fillRect/>
          </a:stretch>
        </p:blipFill>
        <p:spPr>
          <a:xfrm>
            <a:off x="3150928" y="2783765"/>
            <a:ext cx="5890143" cy="2221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Espace réservé du contenu 2">
            <a:extLst>
              <a:ext uri="{FF2B5EF4-FFF2-40B4-BE49-F238E27FC236}">
                <a16:creationId xmlns:a16="http://schemas.microsoft.com/office/drawing/2014/main" id="{6EB84BF5-A319-3BF9-2C94-59B1FADD9C97}"/>
              </a:ext>
            </a:extLst>
          </p:cNvPr>
          <p:cNvSpPr txBox="1">
            <a:spLocks/>
          </p:cNvSpPr>
          <p:nvPr/>
        </p:nvSpPr>
        <p:spPr>
          <a:xfrm>
            <a:off x="719402" y="5333751"/>
            <a:ext cx="10753194" cy="11622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fr-FR" sz="1400" b="1" kern="1200" dirty="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kumimoji="0" lang="fr-FR" sz="1400" kern="1200" dirty="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1400" kern="1200" dirty="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400" kern="1200" dirty="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4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r>
              <a:rPr lang="fr-FR" sz="1800" dirty="0"/>
              <a:t>Les données stockées ont pour finalité :  </a:t>
            </a:r>
          </a:p>
          <a:p>
            <a:pPr lvl="1">
              <a:buFont typeface="Wingdings" panose="05000000000000000000" pitchFamily="2" charset="2"/>
              <a:buChar char="Ø"/>
            </a:pPr>
            <a:r>
              <a:rPr lang="fr-FR" sz="1800" dirty="0"/>
              <a:t>La réinitialisation du code confidentiel Windows Hello à la demande de l‘utilisateur ou en cas d’oubli,</a:t>
            </a:r>
          </a:p>
          <a:p>
            <a:pPr lvl="1">
              <a:buFont typeface="Wingdings" panose="05000000000000000000" pitchFamily="2" charset="2"/>
              <a:buChar char="Ø"/>
            </a:pPr>
            <a:r>
              <a:rPr lang="fr-FR" sz="1800" dirty="0"/>
              <a:t>L</a:t>
            </a:r>
            <a:r>
              <a:rPr lang="fr-FR" sz="1800" b="0" dirty="0"/>
              <a:t>’initialisation du code confidentiel Windows Hello </a:t>
            </a:r>
            <a:r>
              <a:rPr lang="fr-FR" sz="1800" dirty="0"/>
              <a:t>lors du changement de station de travail. </a:t>
            </a:r>
          </a:p>
        </p:txBody>
      </p:sp>
    </p:spTree>
    <p:extLst>
      <p:ext uri="{BB962C8B-B14F-4D97-AF65-F5344CB8AC3E}">
        <p14:creationId xmlns:p14="http://schemas.microsoft.com/office/powerpoint/2010/main" val="3031582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6_Présentation V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rtlCol="0" anchor="ctr">
        <a:noAutofit/>
      </a:bodyPr>
      <a:lstStyle>
        <a:defPPr marL="174625" indent="-174625" algn="l">
          <a:spcBef>
            <a:spcPct val="20000"/>
          </a:spcBef>
          <a:buClr>
            <a:srgbClr val="1F497D"/>
          </a:buClr>
          <a:buFont typeface="Wingdings" panose="05000000000000000000" pitchFamily="2" charset="2"/>
          <a:buChar char="§"/>
          <a:defRPr sz="1400" dirty="0" err="1" smtClean="0">
            <a:solidFill>
              <a:prstClr val="black"/>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988E0DF893634F8609FD92BE35D03D" ma:contentTypeVersion="21" ma:contentTypeDescription="Crée un document." ma:contentTypeScope="" ma:versionID="76cc8ac5987492e33024475937bc740d">
  <xsd:schema xmlns:xsd="http://www.w3.org/2001/XMLSchema" xmlns:xs="http://www.w3.org/2001/XMLSchema" xmlns:p="http://schemas.microsoft.com/office/2006/metadata/properties" xmlns:ns2="350dc3ca-25ba-460b-a3e9-c20709579cd1" xmlns:ns3="55819d1e-5fca-444c-ba46-b53a29004d55" targetNamespace="http://schemas.microsoft.com/office/2006/metadata/properties" ma:root="true" ma:fieldsID="dea1225939724515596f6518551bff46" ns2:_="" ns3:_="">
    <xsd:import namespace="350dc3ca-25ba-460b-a3e9-c20709579cd1"/>
    <xsd:import namespace="55819d1e-5fca-444c-ba46-b53a29004d55"/>
    <xsd:element name="properties">
      <xsd:complexType>
        <xsd:sequence>
          <xsd:element name="documentManagement">
            <xsd:complexType>
              <xsd:all>
                <xsd:element ref="ns2:MediaServiceMetadata" minOccurs="0"/>
                <xsd:element ref="ns2:MediaServiceFastMetadata" minOccurs="0"/>
                <xsd:element ref="ns2:Etat" minOccurs="0"/>
                <xsd:element ref="ns2:SERVICE" minOccurs="0"/>
                <xsd:element ref="ns2:ORGANISME"/>
                <xsd:element ref="ns2:Type_x0020_de_x0020_document"/>
                <xsd:element ref="ns2:Th_x00e8_me" minOccurs="0"/>
                <xsd:element ref="ns2:Mots_x0020_cl_x00e9_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dc3ca-25ba-460b-a3e9-c20709579c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tat" ma:index="10" nillable="true" ma:displayName="Statut d'approbation" ma:format="Dropdown" ma:internalName="Etat">
      <xsd:simpleType>
        <xsd:restriction base="dms:Text">
          <xsd:maxLength value="255"/>
        </xsd:restriction>
      </xsd:simpleType>
    </xsd:element>
    <xsd:element name="SERVICE" ma:index="11" nillable="true" ma:displayName="SERVICE" ma:default="Informatique" ma:format="Dropdown" ma:internalName="SERVICE" ma:requiredMultiChoice="true">
      <xsd:complexType>
        <xsd:complexContent>
          <xsd:extension base="dms:MultiChoice">
            <xsd:sequence>
              <xsd:element name="Value" maxOccurs="unbounded" minOccurs="0" nillable="true">
                <xsd:simpleType>
                  <xsd:restriction base="dms:Choice">
                    <xsd:enumeration value="Action-Sociale"/>
                    <xsd:enumeration value="Administration Générale"/>
                    <xsd:enumeration value="Agence-Comptable"/>
                    <xsd:enumeration value="Gestion des Ressources Humaines"/>
                    <xsd:enumeration value="Informatique"/>
                    <xsd:enumeration value="Prestations"/>
                  </xsd:restriction>
                </xsd:simpleType>
              </xsd:element>
            </xsd:sequence>
          </xsd:extension>
        </xsd:complexContent>
      </xsd:complexType>
    </xsd:element>
    <xsd:element name="ORGANISME" ma:index="12" ma:displayName="ORGANISME" ma:default="CAF62" ma:description="Code organisme" ma:format="Dropdown" ma:internalName="ORGANISME">
      <xsd:simpleType>
        <xsd:restriction base="dms:Choice">
          <xsd:enumeration value="CAF62"/>
        </xsd:restriction>
      </xsd:simpleType>
    </xsd:element>
    <xsd:element name="Type_x0020_de_x0020_document" ma:index="13" ma:displayName="Type de document" ma:default="Documentation" ma:format="Dropdown" ma:internalName="Type_x0020_de_x0020_document">
      <xsd:simpleType>
        <xsd:restriction base="dms:Choice">
          <xsd:enumeration value="Présentation"/>
          <xsd:enumeration value="Documentation"/>
          <xsd:enumeration value="Note"/>
          <xsd:enumeration value="Compte rendu"/>
        </xsd:restriction>
      </xsd:simpleType>
    </xsd:element>
    <xsd:element name="Th_x00e8_me" ma:index="14" nillable="true" ma:displayName="Thème" ma:format="Dropdown" ma:internalName="Th_x00e8_me">
      <xsd:simpleType>
        <xsd:union memberTypes="dms:Text">
          <xsd:simpleType>
            <xsd:restriction base="dms:Choice">
              <xsd:enumeration value="OFFICE 365"/>
              <xsd:enumeration value="AUTOMATES"/>
            </xsd:restriction>
          </xsd:simpleType>
        </xsd:union>
      </xsd:simpleType>
    </xsd:element>
    <xsd:element name="Mots_x0020_cl_x00e9_s" ma:index="15" nillable="true" ma:displayName="Mots clés" ma:internalName="Mots_x0020_cl_x00e9_s">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LengthInSeconds" ma:index="26" nillable="true" ma:displayName="MediaLengthInSeconds" ma:hidden="true" ma:internalName="MediaLengthInSeconds" ma:readOnly="true">
      <xsd:simpleType>
        <xsd:restriction base="dms:Unknow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19d1e-5fca-444c-ba46-b53a29004d55"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e085ebd2-8703-45d4-b1aa-77e82b57caf5}" ma:internalName="TaxCatchAll" ma:showField="CatchAllData" ma:web="55819d1e-5fca-444c-ba46-b53a29004d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GANISME xmlns="350dc3ca-25ba-460b-a3e9-c20709579cd1">CAF62</ORGANISME>
    <SERVICE xmlns="350dc3ca-25ba-460b-a3e9-c20709579cd1">
      <Value>Informatique</Value>
    </SERVICE>
    <Mots_x0020_cl_x00e9_s xmlns="350dc3ca-25ba-460b-a3e9-c20709579cd1" xsi:nil="true"/>
    <lcf76f155ced4ddcb4097134ff3c332f xmlns="350dc3ca-25ba-460b-a3e9-c20709579cd1">
      <Terms xmlns="http://schemas.microsoft.com/office/infopath/2007/PartnerControls"/>
    </lcf76f155ced4ddcb4097134ff3c332f>
    <Th_x00e8_me xmlns="350dc3ca-25ba-460b-a3e9-c20709579cd1" xsi:nil="true"/>
    <TaxCatchAll xmlns="55819d1e-5fca-444c-ba46-b53a29004d55" xsi:nil="true"/>
    <Etat xmlns="350dc3ca-25ba-460b-a3e9-c20709579cd1" xsi:nil="true"/>
    <Type_x0020_de_x0020_document xmlns="350dc3ca-25ba-460b-a3e9-c20709579cd1">Documentation</Type_x0020_de_x0020_docu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64C98-0974-4D57-87BC-4DDA55709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dc3ca-25ba-460b-a3e9-c20709579cd1"/>
    <ds:schemaRef ds:uri="55819d1e-5fca-444c-ba46-b53a29004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2F9623-A214-437D-8DC8-23EBAAB6A819}">
  <ds:schemaRefs>
    <ds:schemaRef ds:uri="http://schemas.microsoft.com/office/2006/documentManagement/types"/>
    <ds:schemaRef ds:uri="http://schemas.openxmlformats.org/package/2006/metadata/core-properties"/>
    <ds:schemaRef ds:uri="http://purl.org/dc/dcmitype/"/>
    <ds:schemaRef ds:uri="http://purl.org/dc/elements/1.1/"/>
    <ds:schemaRef ds:uri="8eab8f69-1100-4e81-9e24-7ee3a195c45d"/>
    <ds:schemaRef ds:uri="http://schemas.microsoft.com/office/2006/metadata/properties"/>
    <ds:schemaRef ds:uri="http://purl.org/dc/terms/"/>
    <ds:schemaRef ds:uri="http://schemas.microsoft.com/office/infopath/2007/PartnerControls"/>
    <ds:schemaRef ds:uri="http://www.w3.org/XML/1998/namespace"/>
    <ds:schemaRef ds:uri="350dc3ca-25ba-460b-a3e9-c20709579cd1"/>
    <ds:schemaRef ds:uri="55819d1e-5fca-444c-ba46-b53a29004d55"/>
  </ds:schemaRefs>
</ds:datastoreItem>
</file>

<file path=customXml/itemProps3.xml><?xml version="1.0" encoding="utf-8"?>
<ds:datastoreItem xmlns:ds="http://schemas.openxmlformats.org/officeDocument/2006/customXml" ds:itemID="{056AD5A0-F9D2-4163-8645-D3D8FEF6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TotalTime>
  <Words>891</Words>
  <Application>Microsoft Office PowerPoint</Application>
  <PresentationFormat>Grand écran</PresentationFormat>
  <Paragraphs>101</Paragraphs>
  <Slides>9</Slides>
  <Notes>7</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6" baseType="lpstr">
      <vt:lpstr>Arial</vt:lpstr>
      <vt:lpstr>Arial Nova</vt:lpstr>
      <vt:lpstr>Calibri</vt:lpstr>
      <vt:lpstr>Courier New</vt:lpstr>
      <vt:lpstr>Wingdings</vt:lpstr>
      <vt:lpstr>6_Présentation V3</vt:lpstr>
      <vt:lpstr>Diapositive think-cell</vt:lpstr>
      <vt:lpstr>OBJECTIFS STRATEGIQUES</vt:lpstr>
      <vt:lpstr>OBJECTIFS REGLEMENTAIRES</vt:lpstr>
      <vt:lpstr>DEFINITION de l’Authentification Multi-Facteurs (MFA)</vt:lpstr>
      <vt:lpstr>WINDOWS HELLO</vt:lpstr>
      <vt:lpstr>POLITIQUE DE SECURITE</vt:lpstr>
      <vt:lpstr>Cas d’usage du code confidentiel Windows Hello </vt:lpstr>
      <vt:lpstr>Comment Initialiser le code confidentiel Windows hello ?</vt:lpstr>
      <vt:lpstr>Accompagnement des utilisateurs</vt:lpstr>
      <vt:lpstr>Où sont stockées les données et pourquoi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Hello - Présentation CSE</dc:title>
  <dc:creator>jerome.cognet@caf07.caf.fr</dc:creator>
  <cp:lastModifiedBy>Thomas PRINGUET 623</cp:lastModifiedBy>
  <cp:revision>7</cp:revision>
  <dcterms:created xsi:type="dcterms:W3CDTF">2020-04-14T17:45:12Z</dcterms:created>
  <dcterms:modified xsi:type="dcterms:W3CDTF">2025-02-07T13:05:22Z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atique">
    <vt:lpwstr>20;#toutes|2aaaf03f-c1d4-49fa-9c6c-d2ecfb3b05ac</vt:lpwstr>
  </property>
  <property fmtid="{D5CDD505-2E9C-101B-9397-08002B2CF9AE}" pid="3" name="type doc">
    <vt:lpwstr>33;#template|93a76921-550e-4759-aa06-a9105975398e</vt:lpwstr>
  </property>
  <property fmtid="{D5CDD505-2E9C-101B-9397-08002B2CF9AE}" pid="4" name="MediaServiceImageTags">
    <vt:lpwstr/>
  </property>
  <property fmtid="{D5CDD505-2E9C-101B-9397-08002B2CF9AE}" pid="5" name="ContentTypeId">
    <vt:lpwstr>0x010100C5988E0DF893634F8609FD92BE35D03D</vt:lpwstr>
  </property>
</Properties>
</file>